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modernComment_52F_C459AA23.xml" ContentType="application/vnd.ms-powerpoint.comments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8" r:id="rId1"/>
  </p:sldMasterIdLst>
  <p:notesMasterIdLst>
    <p:notesMasterId r:id="rId86"/>
  </p:notesMasterIdLst>
  <p:sldIdLst>
    <p:sldId id="1338" r:id="rId2"/>
    <p:sldId id="622" r:id="rId3"/>
    <p:sldId id="262" r:id="rId4"/>
    <p:sldId id="259" r:id="rId5"/>
    <p:sldId id="623" r:id="rId6"/>
    <p:sldId id="624" r:id="rId7"/>
    <p:sldId id="625" r:id="rId8"/>
    <p:sldId id="264" r:id="rId9"/>
    <p:sldId id="1322" r:id="rId10"/>
    <p:sldId id="1323" r:id="rId11"/>
    <p:sldId id="1324" r:id="rId12"/>
    <p:sldId id="626" r:id="rId13"/>
    <p:sldId id="627" r:id="rId14"/>
    <p:sldId id="1298" r:id="rId15"/>
    <p:sldId id="628" r:id="rId16"/>
    <p:sldId id="631" r:id="rId17"/>
    <p:sldId id="1299" r:id="rId18"/>
    <p:sldId id="1300" r:id="rId19"/>
    <p:sldId id="1326" r:id="rId20"/>
    <p:sldId id="629" r:id="rId21"/>
    <p:sldId id="1301" r:id="rId22"/>
    <p:sldId id="630" r:id="rId23"/>
    <p:sldId id="1302" r:id="rId24"/>
    <p:sldId id="353" r:id="rId25"/>
    <p:sldId id="651" r:id="rId26"/>
    <p:sldId id="1303" r:id="rId27"/>
    <p:sldId id="1318" r:id="rId28"/>
    <p:sldId id="1304" r:id="rId29"/>
    <p:sldId id="617" r:id="rId30"/>
    <p:sldId id="256" r:id="rId31"/>
    <p:sldId id="615" r:id="rId32"/>
    <p:sldId id="632" r:id="rId33"/>
    <p:sldId id="260" r:id="rId34"/>
    <p:sldId id="261" r:id="rId35"/>
    <p:sldId id="633" r:id="rId36"/>
    <p:sldId id="263" r:id="rId37"/>
    <p:sldId id="634" r:id="rId38"/>
    <p:sldId id="265" r:id="rId39"/>
    <p:sldId id="635" r:id="rId40"/>
    <p:sldId id="636" r:id="rId41"/>
    <p:sldId id="1305" r:id="rId42"/>
    <p:sldId id="638" r:id="rId43"/>
    <p:sldId id="1306" r:id="rId44"/>
    <p:sldId id="639" r:id="rId45"/>
    <p:sldId id="273" r:id="rId46"/>
    <p:sldId id="1307" r:id="rId47"/>
    <p:sldId id="275" r:id="rId48"/>
    <p:sldId id="276" r:id="rId49"/>
    <p:sldId id="1308" r:id="rId50"/>
    <p:sldId id="1309" r:id="rId51"/>
    <p:sldId id="1335" r:id="rId52"/>
    <p:sldId id="1334" r:id="rId53"/>
    <p:sldId id="650" r:id="rId54"/>
    <p:sldId id="619" r:id="rId55"/>
    <p:sldId id="640" r:id="rId56"/>
    <p:sldId id="641" r:id="rId57"/>
    <p:sldId id="642" r:id="rId58"/>
    <p:sldId id="643" r:id="rId59"/>
    <p:sldId id="644" r:id="rId60"/>
    <p:sldId id="1321" r:id="rId61"/>
    <p:sldId id="647" r:id="rId62"/>
    <p:sldId id="648" r:id="rId63"/>
    <p:sldId id="1319" r:id="rId64"/>
    <p:sldId id="296" r:id="rId65"/>
    <p:sldId id="649" r:id="rId66"/>
    <p:sldId id="1310" r:id="rId67"/>
    <p:sldId id="1329" r:id="rId68"/>
    <p:sldId id="1331" r:id="rId69"/>
    <p:sldId id="1332" r:id="rId70"/>
    <p:sldId id="1327" r:id="rId71"/>
    <p:sldId id="301" r:id="rId72"/>
    <p:sldId id="303" r:id="rId73"/>
    <p:sldId id="1312" r:id="rId74"/>
    <p:sldId id="1313" r:id="rId75"/>
    <p:sldId id="614" r:id="rId76"/>
    <p:sldId id="310" r:id="rId77"/>
    <p:sldId id="1333" r:id="rId78"/>
    <p:sldId id="1315" r:id="rId79"/>
    <p:sldId id="1314" r:id="rId80"/>
    <p:sldId id="313" r:id="rId81"/>
    <p:sldId id="1316" r:id="rId82"/>
    <p:sldId id="618" r:id="rId83"/>
    <p:sldId id="1317" r:id="rId84"/>
    <p:sldId id="1150" r:id="rId85"/>
  </p:sldIdLst>
  <p:sldSz cx="12192000" cy="6858000"/>
  <p:notesSz cx="6858000" cy="9144000"/>
  <p:embeddedFontLst>
    <p:embeddedFont>
      <p:font typeface="Cambria Math" panose="02040503050406030204" pitchFamily="18" charset="0"/>
      <p:regular r:id="rId87"/>
    </p:embeddedFont>
    <p:embeddedFont>
      <p:font typeface="Courier" panose="020B0604020202020204" charset="0"/>
      <p:regular r:id="rId88"/>
      <p:bold r:id="rId89"/>
      <p:italic r:id="rId90"/>
      <p:boldItalic r:id="rId91"/>
    </p:embeddedFont>
    <p:embeddedFont>
      <p:font typeface="Karla" pitchFamily="2" charset="0"/>
      <p:regular r:id="rId92"/>
      <p:bold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140A7A-5B4A-78E4-6898-E70E86610312}" name="Nawang Bhutia" initials="NB" userId="2d1013e4ccdc32e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aiakis, Marios" initials="MM" lastIdx="9" clrIdx="0">
    <p:extLst>
      <p:ext uri="{19B8F6BF-5375-455C-9EA6-DF929625EA0E}">
        <p15:presenceInfo xmlns:p15="http://schemas.microsoft.com/office/powerpoint/2012/main" userId="S::mariosmat@seas.harvard.edu::da036e79-121e-4da3-aa91-e46f10cfd1a6" providerId="AD"/>
      </p:ext>
    </p:extLst>
  </p:cmAuthor>
  <p:cmAuthor id="2" name="Protopapas, Pavlos" initials="PP" lastIdx="1" clrIdx="1">
    <p:extLst>
      <p:ext uri="{19B8F6BF-5375-455C-9EA6-DF929625EA0E}">
        <p15:presenceInfo xmlns:p15="http://schemas.microsoft.com/office/powerpoint/2012/main" userId="S::pavlos@seas.harvard.edu::d3f506cf-7375-4c66-b84b-b5b77d659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A"/>
    <a:srgbClr val="FCD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 autoAdjust="0"/>
    <p:restoredTop sz="93946"/>
  </p:normalViewPr>
  <p:slideViewPr>
    <p:cSldViewPr snapToGrid="0" snapToObjects="1" showGuides="1">
      <p:cViewPr varScale="1">
        <p:scale>
          <a:sx n="77" d="100"/>
          <a:sy n="77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commentAuthors" Target="commentAuthors.xml"/><Relationship Id="rId9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/Relationships>
</file>

<file path=ppt/comments/modernComment_52F_C459AA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2F1DDD-CC4A-4F1F-946F-3E60963E1D9C}" authorId="{DB140A7A-5B4A-78E4-6898-E70E86610312}" created="2024-05-16T05:20:17.060">
    <pc:sldMkLst xmlns:pc="http://schemas.microsoft.com/office/powerpoint/2013/main/command">
      <pc:docMk/>
      <pc:sldMk cId="3294210595" sldId="1327"/>
    </pc:sldMkLst>
    <p188:txBody>
      <a:bodyPr/>
      <a:lstStyle/>
      <a:p>
        <a:r>
          <a:rPr lang="en-US"/>
          <a:t>Will we have another lecture though?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7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37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20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37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1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2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33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fd874f54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fd874f54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fd874f54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fd874f54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fd874f54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fd874f54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fd874f54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fd874f54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fd874f54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fd874f54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fd874f54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fd874f54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fd874f54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fd874f54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fd874f54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fd874f54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fd874f54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fd874f54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fd874f54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fd874f54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fd874f54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fd874f54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d874f54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fd874f54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7438" indent="-342900">
              <a:buFont typeface="Arial" charset="0"/>
              <a:buChar char="•"/>
            </a:pPr>
            <a:r>
              <a:rPr lang="en-US" sz="1200" b="1" i="1" dirty="0"/>
              <a:t>Yes</a:t>
            </a:r>
            <a:r>
              <a:rPr lang="en-US" sz="12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1200" b="1" i="1" dirty="0"/>
              <a:t>No</a:t>
            </a:r>
            <a:r>
              <a:rPr lang="en-US" sz="1200" dirty="0"/>
              <a:t> means no heart disease. </a:t>
            </a:r>
          </a:p>
          <a:p>
            <a:r>
              <a:rPr lang="en-US" dirty="0"/>
              <a:t>	Sex: 0 for women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23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fd874f54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fd874f54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fd874f54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fd874f54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d874f54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fd874f54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fd874f54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fd874f54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fd874f54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fd874f54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fd874f54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fd874f54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fd874f5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fd874f5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64646"/>
                </a:solidFill>
              </a:rPr>
              <a:t>max prob is IDENTICAL to finding the minimum of the –</a:t>
            </a:r>
            <a:r>
              <a:rPr lang="en-US" sz="2800" dirty="0" err="1">
                <a:solidFill>
                  <a:srgbClr val="464646"/>
                </a:solidFill>
              </a:rPr>
              <a:t>ve</a:t>
            </a:r>
            <a:r>
              <a:rPr lang="en-US" sz="2800" dirty="0">
                <a:solidFill>
                  <a:srgbClr val="464646"/>
                </a:solidFill>
              </a:rPr>
              <a:t> log of likelihood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46464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28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64646"/>
                </a:solidFill>
              </a:rPr>
              <a:t>max prob is IDENTICAL to finding the minimum of the –</a:t>
            </a:r>
            <a:r>
              <a:rPr lang="en-US" sz="2800" dirty="0" err="1">
                <a:solidFill>
                  <a:srgbClr val="464646"/>
                </a:solidFill>
              </a:rPr>
              <a:t>ve</a:t>
            </a:r>
            <a:r>
              <a:rPr lang="en-US" sz="2800" dirty="0">
                <a:solidFill>
                  <a:srgbClr val="464646"/>
                </a:solidFill>
              </a:rPr>
              <a:t> log of likelihood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46464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68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0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7438" indent="-342900">
              <a:buFont typeface="Arial" charset="0"/>
              <a:buChar char="•"/>
            </a:pPr>
            <a:r>
              <a:rPr lang="en-US" sz="1200" b="1" i="1" dirty="0"/>
              <a:t>Yes</a:t>
            </a:r>
            <a:r>
              <a:rPr lang="en-US" sz="12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1200" b="1" i="1" dirty="0"/>
              <a:t>No</a:t>
            </a:r>
            <a:r>
              <a:rPr lang="en-US" sz="1200" dirty="0"/>
              <a:t> means no heart disease. </a:t>
            </a:r>
          </a:p>
          <a:p>
            <a:r>
              <a:rPr lang="en-US" dirty="0"/>
              <a:t>	Sex: 0 for women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4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2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21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Sex: 0 for women, 1 for 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19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4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34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9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Kevin Rader and Chris </a:t>
            </a:r>
            <a:r>
              <a:rPr lang="en-US" sz="2400" b="0" i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Gumb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 descr="harvar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9" y="5762835"/>
            <a:ext cx="606211" cy="6882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rgbClr val="40404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40404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 baseline="0">
                <a:solidFill>
                  <a:srgbClr val="404040"/>
                </a:solidFill>
                <a:latin typeface="Karla"/>
                <a:cs typeface="Karla"/>
              </a:defRPr>
            </a:lvl1pPr>
            <a:lvl2pPr>
              <a:defRPr sz="2400" baseline="0">
                <a:solidFill>
                  <a:srgbClr val="404040"/>
                </a:solidFill>
                <a:latin typeface="Karla"/>
                <a:cs typeface="Karla"/>
              </a:defRPr>
            </a:lvl2pPr>
            <a:lvl3pPr>
              <a:defRPr sz="2000" baseline="0">
                <a:solidFill>
                  <a:srgbClr val="404040"/>
                </a:solidFill>
                <a:latin typeface="Karla"/>
                <a:cs typeface="Karla"/>
              </a:defRPr>
            </a:lvl3pPr>
            <a:lvl4pPr>
              <a:defRPr sz="1800" baseline="0">
                <a:solidFill>
                  <a:srgbClr val="404040"/>
                </a:solidFill>
                <a:latin typeface="Karla"/>
                <a:cs typeface="Karla"/>
              </a:defRPr>
            </a:lvl4pPr>
            <a:lvl5pPr>
              <a:defRPr sz="1800" baseline="0">
                <a:solidFill>
                  <a:srgbClr val="404040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baseline="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F19CFA9-125E-E94B-A11F-C4D68B47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>
            <a:lvl1pPr>
              <a:defRPr baseline="0">
                <a:solidFill>
                  <a:srgbClr val="404040"/>
                </a:solidFill>
              </a:defRPr>
            </a:lvl1pPr>
          </a:lstStyle>
          <a:p>
            <a:fld id="{81B7CCDB-6D39-0547-B7B3-C80E39D6513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36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4CE3A-A972-860B-8D4A-C1DCE68BDF0A}"/>
              </a:ext>
            </a:extLst>
          </p:cNvPr>
          <p:cNvSpPr txBox="1"/>
          <p:nvPr userDrawn="1"/>
        </p:nvSpPr>
        <p:spPr>
          <a:xfrm>
            <a:off x="5723471" y="6400800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7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EE1819-7BE7-26F6-63A2-A6F7819B7A36}"/>
              </a:ext>
            </a:extLst>
          </p:cNvPr>
          <p:cNvSpPr txBox="1"/>
          <p:nvPr userDrawn="1"/>
        </p:nvSpPr>
        <p:spPr>
          <a:xfrm>
            <a:off x="308877" y="6400800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38BD5-5E41-E9A0-F758-C0445915342E}"/>
              </a:ext>
            </a:extLst>
          </p:cNvPr>
          <p:cNvSpPr txBox="1"/>
          <p:nvPr userDrawn="1"/>
        </p:nvSpPr>
        <p:spPr>
          <a:xfrm>
            <a:off x="308876" y="6400800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A637D-BC17-C853-7EAF-963578F72222}"/>
              </a:ext>
            </a:extLst>
          </p:cNvPr>
          <p:cNvSpPr txBox="1"/>
          <p:nvPr userDrawn="1"/>
        </p:nvSpPr>
        <p:spPr>
          <a:xfrm>
            <a:off x="308876" y="6400800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985D99-5174-BECB-0589-B81A1C446546}"/>
              </a:ext>
            </a:extLst>
          </p:cNvPr>
          <p:cNvSpPr txBox="1"/>
          <p:nvPr userDrawn="1"/>
        </p:nvSpPr>
        <p:spPr>
          <a:xfrm>
            <a:off x="308876" y="6400800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9E112-70D9-DF7E-D1D6-74139B03EDF8}"/>
              </a:ext>
            </a:extLst>
          </p:cNvPr>
          <p:cNvSpPr txBox="1"/>
          <p:nvPr userDrawn="1"/>
        </p:nvSpPr>
        <p:spPr>
          <a:xfrm>
            <a:off x="308876" y="6400800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4F80A-F44C-9344-BA8B-96F15CFED785}"/>
              </a:ext>
            </a:extLst>
          </p:cNvPr>
          <p:cNvSpPr txBox="1"/>
          <p:nvPr userDrawn="1"/>
        </p:nvSpPr>
        <p:spPr>
          <a:xfrm>
            <a:off x="308876" y="6400800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B9A2B-92C4-35AC-FC18-0CB739DD5502}"/>
              </a:ext>
            </a:extLst>
          </p:cNvPr>
          <p:cNvSpPr txBox="1"/>
          <p:nvPr userDrawn="1"/>
        </p:nvSpPr>
        <p:spPr>
          <a:xfrm>
            <a:off x="308876" y="6400800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2355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70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52" r:id="rId9"/>
    <p:sldLayoutId id="2147483747" r:id="rId10"/>
    <p:sldLayoutId id="2147483748" r:id="rId11"/>
    <p:sldLayoutId id="2147483749" r:id="rId12"/>
    <p:sldLayoutId id="2147483750" r:id="rId13"/>
    <p:sldLayoutId id="2147483753" r:id="rId14"/>
    <p:sldLayoutId id="2147483755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lu-explain.github.io/logistic-regression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4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52F_C459AA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7957DD-8B70-B2E5-16AC-0AA491CE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Google Shape;95;p1">
            <a:extLst>
              <a:ext uri="{FF2B5EF4-FFF2-40B4-BE49-F238E27FC236}">
                <a16:creationId xmlns:a16="http://schemas.microsoft.com/office/drawing/2014/main" id="{7839D24E-08AD-E6B2-1ED5-69FAA81D159D}"/>
              </a:ext>
            </a:extLst>
          </p:cNvPr>
          <p:cNvSpPr txBox="1">
            <a:spLocks/>
          </p:cNvSpPr>
          <p:nvPr/>
        </p:nvSpPr>
        <p:spPr>
          <a:xfrm>
            <a:off x="914400" y="195897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Bef>
                <a:spcPts val="0"/>
              </a:spcBef>
              <a:buClr>
                <a:srgbClr val="464646"/>
              </a:buClr>
              <a:buSzPts val="3400"/>
              <a:buFont typeface="Karla"/>
              <a:buNone/>
            </a:pPr>
            <a:r>
              <a:rPr lang="en-US" sz="3200" b="1" dirty="0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rPr>
              <a:t>Classification &amp; Logistic Reg. Basics</a:t>
            </a:r>
            <a:br>
              <a:rPr lang="mr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77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92974-9139-BD47-9206-C5C1323FA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302071"/>
            <a:ext cx="11268897" cy="155196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Classification problems are ubiquitous in many domains, such as healthcare, finance, sports.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Some examples of classification problems are: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2021-13F0-CC03-870D-519AE84AECF9}"/>
              </a:ext>
            </a:extLst>
          </p:cNvPr>
          <p:cNvSpPr txBox="1">
            <a:spLocks/>
          </p:cNvSpPr>
          <p:nvPr/>
        </p:nvSpPr>
        <p:spPr>
          <a:xfrm>
            <a:off x="349292" y="2850806"/>
            <a:ext cx="5396990" cy="180432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whether a startup is worth investing in.</a:t>
            </a:r>
          </a:p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if a user is more likely to click on an advertisement.</a:t>
            </a:r>
          </a:p>
        </p:txBody>
      </p:sp>
      <p:pic>
        <p:nvPicPr>
          <p:cNvPr id="7" name="Picture 6" descr="A child sitting at a desk with a computer&#10;&#10;Description automatically generated">
            <a:extLst>
              <a:ext uri="{FF2B5EF4-FFF2-40B4-BE49-F238E27FC236}">
                <a16:creationId xmlns:a16="http://schemas.microsoft.com/office/drawing/2014/main" id="{E654ECAC-D422-6993-A78B-A2AE1F12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951" y="3172301"/>
            <a:ext cx="4129238" cy="30969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AA0C-9BFE-202B-BA49-25D68A1A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39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92974-9139-BD47-9206-C5C1323FA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302071"/>
            <a:ext cx="11268897" cy="155196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Classification problems are ubiquitous in many domains, such as healthcare, finance, sports.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Some examples of classification problems are: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2021-13F0-CC03-870D-519AE84AECF9}"/>
              </a:ext>
            </a:extLst>
          </p:cNvPr>
          <p:cNvSpPr txBox="1">
            <a:spLocks/>
          </p:cNvSpPr>
          <p:nvPr/>
        </p:nvSpPr>
        <p:spPr>
          <a:xfrm>
            <a:off x="349292" y="2850806"/>
            <a:ext cx="5348864" cy="323236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whether a startup is worth investing in.</a:t>
            </a:r>
          </a:p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if a user is more likely to click on an advertisement.</a:t>
            </a:r>
          </a:p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if a given image is a real or a fake one.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F0852-86BA-E521-5C4B-72867BE0B935}"/>
              </a:ext>
            </a:extLst>
          </p:cNvPr>
          <p:cNvGrpSpPr/>
          <p:nvPr/>
        </p:nvGrpSpPr>
        <p:grpSpPr>
          <a:xfrm>
            <a:off x="7046189" y="3434823"/>
            <a:ext cx="4572000" cy="2571750"/>
            <a:chOff x="7046189" y="3434823"/>
            <a:chExt cx="4572000" cy="2571750"/>
          </a:xfrm>
        </p:grpSpPr>
        <p:pic>
          <p:nvPicPr>
            <p:cNvPr id="5" name="Picture 4" descr="Two women talking to each other&#10;&#10;Description automatically generated">
              <a:extLst>
                <a:ext uri="{FF2B5EF4-FFF2-40B4-BE49-F238E27FC236}">
                  <a16:creationId xmlns:a16="http://schemas.microsoft.com/office/drawing/2014/main" id="{636C1AF2-AB32-CA38-A681-FF3CC0A32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6189" y="3434823"/>
              <a:ext cx="4572000" cy="2571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2D88D8-E164-47C8-717D-2AF7640A9179}"/>
                </a:ext>
              </a:extLst>
            </p:cNvPr>
            <p:cNvSpPr txBox="1"/>
            <p:nvPr/>
          </p:nvSpPr>
          <p:spPr>
            <a:xfrm>
              <a:off x="7122695" y="3744740"/>
              <a:ext cx="2444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highlight>
                    <a:srgbClr val="000000"/>
                  </a:highlight>
                  <a:latin typeface="Karla" pitchFamily="2" charset="0"/>
                </a:rPr>
                <a:t>Classifier Model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0E54-681C-0006-E3EC-EF8F43B0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8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554C8A-5C96-A429-2DA4-A568C4A7CBBF}"/>
              </a:ext>
            </a:extLst>
          </p:cNvPr>
          <p:cNvSpPr txBox="1">
            <a:spLocks/>
          </p:cNvSpPr>
          <p:nvPr/>
        </p:nvSpPr>
        <p:spPr>
          <a:xfrm>
            <a:off x="932496" y="1490117"/>
            <a:ext cx="10327008" cy="38777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What is Classification?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in Logistic Regression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Decision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712FA-362F-475F-DC43-EE3737BB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8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177757"/>
                <a:ext cx="11493416" cy="3333283"/>
              </a:xfrm>
            </p:spPr>
            <p:txBody>
              <a:bodyPr/>
              <a:lstStyle/>
              <a:p>
                <a:r>
                  <a:rPr lang="en-US" sz="2400" dirty="0"/>
                  <a:t>Assume you are given a dataset containing information of different students and your task is to predict whether their major is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Computer Science, Statistics or otherwise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This categorical variable can’t be used as is, but it could be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encoded</a:t>
                </a:r>
                <a:r>
                  <a:rPr lang="en-US" sz="2400" dirty="0"/>
                  <a:t> to be quantitative.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majors</a:t>
                </a:r>
                <a:r>
                  <a:rPr lang="en-US" sz="2400" dirty="0"/>
                  <a:t>, then it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177757"/>
                <a:ext cx="11493416" cy="3333283"/>
              </a:xfrm>
              <a:blipFill>
                <a:blip r:embed="rId2"/>
                <a:stretch>
                  <a:fillRect l="-773" t="-1515" r="-1214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Why not Linear Regression?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75700" y="6384619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4B3991-8787-9D01-9BAA-09021940C35B}"/>
              </a:ext>
            </a:extLst>
          </p:cNvPr>
          <p:cNvGrpSpPr/>
          <p:nvPr/>
        </p:nvGrpSpPr>
        <p:grpSpPr>
          <a:xfrm>
            <a:off x="3622963" y="4828870"/>
            <a:ext cx="4946074" cy="1390244"/>
            <a:chOff x="3622963" y="4828870"/>
            <a:chExt cx="4946074" cy="13902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8B02F4-8CBC-F644-B376-0AB23B68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45723" y="5019841"/>
              <a:ext cx="4300552" cy="104442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7910F0-E162-A546-90B4-1B85D39FAC0B}"/>
                </a:ext>
              </a:extLst>
            </p:cNvPr>
            <p:cNvSpPr/>
            <p:nvPr/>
          </p:nvSpPr>
          <p:spPr>
            <a:xfrm>
              <a:off x="3622963" y="4828870"/>
              <a:ext cx="4946074" cy="1390244"/>
            </a:xfrm>
            <a:prstGeom prst="rect">
              <a:avLst/>
            </a:prstGeom>
            <a:noFill/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12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222372"/>
                <a:ext cx="11277787" cy="767277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Now that we have encoded the values, a 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222372"/>
                <a:ext cx="11277787" cy="767277"/>
              </a:xfrm>
              <a:blipFill>
                <a:blip r:embed="rId2"/>
                <a:stretch>
                  <a:fillRect l="-787" t="-65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Question Mark with solid fill">
            <a:extLst>
              <a:ext uri="{FF2B5EF4-FFF2-40B4-BE49-F238E27FC236}">
                <a16:creationId xmlns:a16="http://schemas.microsoft.com/office/drawing/2014/main" id="{FF5A406B-3457-BE48-C45E-E3B5FBC6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8627" y="-37274"/>
            <a:ext cx="856612" cy="856612"/>
          </a:xfrm>
          <a:prstGeom prst="rect">
            <a:avLst/>
          </a:prstGeom>
        </p:spPr>
      </p:pic>
      <p:sp>
        <p:nvSpPr>
          <p:cNvPr id="6" name="Manual Operation 5">
            <a:extLst>
              <a:ext uri="{FF2B5EF4-FFF2-40B4-BE49-F238E27FC236}">
                <a16:creationId xmlns:a16="http://schemas.microsoft.com/office/drawing/2014/main" id="{C27A22ED-F128-7DFD-378D-2D65CE9F43A7}"/>
              </a:ext>
            </a:extLst>
          </p:cNvPr>
          <p:cNvSpPr/>
          <p:nvPr/>
        </p:nvSpPr>
        <p:spPr>
          <a:xfrm rot="16200000">
            <a:off x="4914900" y="2833812"/>
            <a:ext cx="1981200" cy="2087880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DC613-FCC6-B571-2A26-DEC5020A5A32}"/>
              </a:ext>
            </a:extLst>
          </p:cNvPr>
          <p:cNvSpPr txBox="1"/>
          <p:nvPr/>
        </p:nvSpPr>
        <p:spPr>
          <a:xfrm>
            <a:off x="2206533" y="3083248"/>
            <a:ext cx="180975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Grades</a:t>
            </a:r>
          </a:p>
          <a:p>
            <a:pPr algn="ctr"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Courses Taken</a:t>
            </a:r>
          </a:p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27097-8705-719E-511F-F685EC50EFCE}"/>
              </a:ext>
            </a:extLst>
          </p:cNvPr>
          <p:cNvSpPr txBox="1"/>
          <p:nvPr/>
        </p:nvSpPr>
        <p:spPr>
          <a:xfrm>
            <a:off x="5171078" y="3554585"/>
            <a:ext cx="146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Linear Regression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716C46-4535-690D-6823-779EEAE1D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1340"/>
          <a:stretch/>
        </p:blipFill>
        <p:spPr>
          <a:xfrm>
            <a:off x="7513320" y="3355540"/>
            <a:ext cx="3812872" cy="104442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E2A581-0D48-71B3-A612-9F181E6924DF}"/>
              </a:ext>
            </a:extLst>
          </p:cNvPr>
          <p:cNvCxnSpPr>
            <a:stCxn id="6" idx="2"/>
            <a:endCxn id="11" idx="1"/>
          </p:cNvCxnSpPr>
          <p:nvPr/>
        </p:nvCxnSpPr>
        <p:spPr>
          <a:xfrm flipV="1">
            <a:off x="6949440" y="3877750"/>
            <a:ext cx="563880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455975-2B41-C562-37C6-5D8B3E0EC05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672840" y="3246120"/>
            <a:ext cx="1188720" cy="63163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2E6C45-A5C2-1F17-C2BA-359E279436E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016283" y="3749040"/>
            <a:ext cx="845277" cy="1287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450703-10E7-7218-1071-91B8457C4295}"/>
              </a:ext>
            </a:extLst>
          </p:cNvPr>
          <p:cNvSpPr txBox="1"/>
          <p:nvPr/>
        </p:nvSpPr>
        <p:spPr>
          <a:xfrm>
            <a:off x="349292" y="5539452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But what is the problem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D0A0E-9E18-A361-7EA0-37A4AA79C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3" y="1765687"/>
            <a:ext cx="6864308" cy="404706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This model would imply a specific ordering of the outcome.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For example, a change from </a:t>
            </a:r>
            <a:r>
              <a:rPr lang="en-US" sz="2400" i="1" dirty="0"/>
              <a:t>y </a:t>
            </a:r>
            <a:r>
              <a:rPr lang="en-US" sz="2400" dirty="0"/>
              <a:t>= 1 to </a:t>
            </a:r>
            <a:r>
              <a:rPr lang="en-US" sz="2400" i="1" dirty="0"/>
              <a:t>y </a:t>
            </a:r>
            <a:r>
              <a:rPr lang="en-US" sz="2400" dirty="0"/>
              <a:t>= 2 (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Computer</a:t>
            </a:r>
            <a:r>
              <a:rPr lang="en-US" sz="2400" dirty="0">
                <a:solidFill>
                  <a:srgbClr val="92E0D8"/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Science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81C784"/>
                </a:solidFill>
              </a:rPr>
              <a:t>Statistics</a:t>
            </a:r>
            <a:r>
              <a:rPr lang="en-US" sz="2400" dirty="0"/>
              <a:t>) is considered the same as a change from </a:t>
            </a:r>
            <a:r>
              <a:rPr lang="en-US" sz="2400" i="1" dirty="0"/>
              <a:t>y </a:t>
            </a:r>
            <a:r>
              <a:rPr lang="en-US" sz="2400" dirty="0"/>
              <a:t>= 2 to </a:t>
            </a:r>
            <a:r>
              <a:rPr lang="en-US" sz="2400" i="1" dirty="0"/>
              <a:t>y </a:t>
            </a:r>
            <a:r>
              <a:rPr lang="en-US" sz="2400" dirty="0"/>
              <a:t>= 3 (</a:t>
            </a:r>
            <a:r>
              <a:rPr lang="en-US" sz="2400" dirty="0">
                <a:solidFill>
                  <a:srgbClr val="81C784"/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E57373"/>
                </a:solidFill>
              </a:rPr>
              <a:t>everyone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E57373"/>
                </a:solidFill>
              </a:rPr>
              <a:t>else</a:t>
            </a:r>
            <a:r>
              <a:rPr lang="en-US" sz="2400" dirty="0"/>
              <a:t>). However, this change should not be interpreted as the same.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D1CA72-D098-728F-293F-CED8FCA823D2}"/>
              </a:ext>
            </a:extLst>
          </p:cNvPr>
          <p:cNvGrpSpPr/>
          <p:nvPr/>
        </p:nvGrpSpPr>
        <p:grpSpPr>
          <a:xfrm>
            <a:off x="7213601" y="1153628"/>
            <a:ext cx="4762500" cy="4762500"/>
            <a:chOff x="7213601" y="1153628"/>
            <a:chExt cx="4762500" cy="4762500"/>
          </a:xfrm>
        </p:grpSpPr>
        <p:pic>
          <p:nvPicPr>
            <p:cNvPr id="5" name="Picture 4" descr="A group of men standing in front of a christmas tree&#10;&#10;Description automatically generated">
              <a:extLst>
                <a:ext uri="{FF2B5EF4-FFF2-40B4-BE49-F238E27FC236}">
                  <a16:creationId xmlns:a16="http://schemas.microsoft.com/office/drawing/2014/main" id="{E1EB00F9-0DCA-8858-A11A-64177C18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3601" y="1153628"/>
              <a:ext cx="4762500" cy="4762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68330C-298A-B5D6-BC29-F5CD61BDABDD}"/>
                </a:ext>
              </a:extLst>
            </p:cNvPr>
            <p:cNvSpPr txBox="1"/>
            <p:nvPr/>
          </p:nvSpPr>
          <p:spPr>
            <a:xfrm>
              <a:off x="7479431" y="4509548"/>
              <a:ext cx="21154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9FBFA"/>
                  </a:highlight>
                  <a:latin typeface="Karla" pitchFamily="2" charset="0"/>
                </a:rPr>
                <a:t>Computer Science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B58668-83EA-5E9D-0C9B-BF7F0A161E6F}"/>
                </a:ext>
              </a:extLst>
            </p:cNvPr>
            <p:cNvSpPr txBox="1"/>
            <p:nvPr/>
          </p:nvSpPr>
          <p:spPr>
            <a:xfrm>
              <a:off x="9646720" y="4694215"/>
              <a:ext cx="2115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9FBFA"/>
                  </a:highlight>
                  <a:latin typeface="Karla" pitchFamily="2" charset="0"/>
                </a:rPr>
                <a:t>Statistics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25112A-A36E-5553-B7ED-15CA47578467}"/>
                </a:ext>
              </a:extLst>
            </p:cNvPr>
            <p:cNvSpPr txBox="1"/>
            <p:nvPr/>
          </p:nvSpPr>
          <p:spPr>
            <a:xfrm>
              <a:off x="8537141" y="2277592"/>
              <a:ext cx="2115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9FBFA"/>
                  </a:highlight>
                  <a:latin typeface="Karla" pitchFamily="2" charset="0"/>
                </a:rPr>
                <a:t>Everyone else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32AAD-F5AC-FFFC-1C7E-AA23FBBC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6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83" y="1682790"/>
            <a:ext cx="11264034" cy="349241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If a categorical response variable is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ordinal</a:t>
            </a:r>
            <a:r>
              <a:rPr lang="en-US" sz="2400" dirty="0"/>
              <a:t> (has a natural ordering, like Freshman, Sophomore, etc.), then a linear regression model would make some sense but is still not ideal.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Additionally, if the </a:t>
            </a:r>
            <a:r>
              <a:rPr lang="en-US" sz="2400" dirty="0">
                <a:solidFill>
                  <a:schemeClr val="accent1"/>
                </a:solidFill>
              </a:rPr>
              <a:t>ordering </a:t>
            </a:r>
            <a:r>
              <a:rPr lang="en-US" sz="2400" dirty="0"/>
              <a:t>of the response variable is changed, the </a:t>
            </a:r>
            <a:r>
              <a:rPr lang="en-US" sz="2400" dirty="0">
                <a:solidFill>
                  <a:schemeClr val="accent1"/>
                </a:solidFill>
              </a:rPr>
              <a:t>model estimates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/>
                </a:solidFill>
              </a:rPr>
              <a:t>predictions</a:t>
            </a:r>
            <a:r>
              <a:rPr lang="en-US" sz="2400" dirty="0"/>
              <a:t> would be fundamentally </a:t>
            </a:r>
            <a:r>
              <a:rPr lang="en-US" sz="2400" dirty="0">
                <a:solidFill>
                  <a:schemeClr val="accent2"/>
                </a:solidFill>
              </a:rPr>
              <a:t>different</a:t>
            </a:r>
            <a:r>
              <a:rPr lang="en-US" sz="2400" dirty="0"/>
              <a:t>.  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For example, a model trained with </a:t>
            </a:r>
            <a:r>
              <a:rPr lang="en-US" sz="2400" i="1" dirty="0"/>
              <a:t>y </a:t>
            </a:r>
            <a:r>
              <a:rPr lang="en-US" sz="2400" dirty="0"/>
              <a:t>= 1 represents </a:t>
            </a:r>
            <a:r>
              <a:rPr lang="en-US" sz="2400" dirty="0">
                <a:solidFill>
                  <a:srgbClr val="81C784"/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 </a:t>
            </a:r>
            <a:r>
              <a:rPr lang="en-US" sz="2400" dirty="0"/>
              <a:t>= 2 represents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CS</a:t>
            </a:r>
            <a:r>
              <a:rPr lang="en-US" sz="2400" dirty="0"/>
              <a:t> is different from a model trained with the original ordering.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1EDDF-30B5-A43E-34DB-5106AC4E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0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166173"/>
                <a:ext cx="11209295" cy="505720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Consider a simpler problem where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categories. Here, there is a natural ordering of the categories.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br>
                  <a:rPr lang="en-US" sz="2400" dirty="0"/>
                </a:br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Linear regression </a:t>
                </a:r>
                <a:r>
                  <a:rPr lang="en-US" sz="2400" dirty="0"/>
                  <a:t>could be used to predict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400" dirty="0"/>
                  <a:t>directly from a set of predictors such as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sex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cholesterol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levels</a:t>
                </a:r>
                <a:r>
                  <a:rPr lang="en-US" sz="2400" dirty="0"/>
                  <a:t>, etc.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=1)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that the patient has heart disease and predict otherwise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=1)&lt;0.5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166173"/>
                <a:ext cx="11209295" cy="5057206"/>
              </a:xfrm>
              <a:blipFill>
                <a:blip r:embed="rId3"/>
                <a:stretch>
                  <a:fillRect l="-707" t="-964" b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C038296-8D45-A14F-9776-DC585BBBC603}"/>
              </a:ext>
            </a:extLst>
          </p:cNvPr>
          <p:cNvSpPr/>
          <p:nvPr/>
        </p:nvSpPr>
        <p:spPr>
          <a:xfrm>
            <a:off x="3522755" y="2494789"/>
            <a:ext cx="4862368" cy="1199987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7FE6C3-C3AF-7DC5-7BFA-E66355D0268B}"/>
                  </a:ext>
                </a:extLst>
              </p:cNvPr>
              <p:cNvSpPr txBox="1"/>
              <p:nvPr/>
            </p:nvSpPr>
            <p:spPr>
              <a:xfrm>
                <a:off x="3738909" y="2648538"/>
                <a:ext cx="4430059" cy="892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h𝑎𝑠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h𝑒𝑎𝑟𝑡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𝑑𝑖𝑠𝑒𝑎𝑠𝑒</m:t>
                              </m:r>
                            </m:e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h𝑒𝑎𝑟𝑡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𝑑𝑖𝑠𝑒𝑎𝑠𝑒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7FE6C3-C3AF-7DC5-7BFA-E66355D02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909" y="2648538"/>
                <a:ext cx="4430059" cy="892488"/>
              </a:xfrm>
              <a:prstGeom prst="rect">
                <a:avLst/>
              </a:prstGeom>
              <a:blipFill>
                <a:blip r:embed="rId4"/>
                <a:stretch>
                  <a:fillRect l="-22571" t="-226761" r="-1143" b="-3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276D5-2192-97E6-3F94-EA503009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929794" cy="767276"/>
          </a:xfrm>
        </p:spPr>
        <p:txBody>
          <a:bodyPr/>
          <a:lstStyle/>
          <a:p>
            <a:r>
              <a:rPr lang="en-US" dirty="0"/>
              <a:t>Why not 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769" y="1752812"/>
            <a:ext cx="4969468" cy="960571"/>
          </a:xfrm>
        </p:spPr>
        <p:txBody>
          <a:bodyPr/>
          <a:lstStyle/>
          <a:p>
            <a:r>
              <a:rPr lang="en-US" sz="2400" dirty="0"/>
              <a:t>What could go wrong with this linear regression model?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CEB19-AB52-DB12-069A-C9A89336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37" y="1346270"/>
            <a:ext cx="6858000" cy="4165460"/>
          </a:xfrm>
          <a:prstGeom prst="rect">
            <a:avLst/>
          </a:prstGeom>
        </p:spPr>
      </p:pic>
      <p:pic>
        <p:nvPicPr>
          <p:cNvPr id="5" name="Graphic 4" descr="Badge Question Mark with solid fill">
            <a:extLst>
              <a:ext uri="{FF2B5EF4-FFF2-40B4-BE49-F238E27FC236}">
                <a16:creationId xmlns:a16="http://schemas.microsoft.com/office/drawing/2014/main" id="{67784551-765F-F4D2-F8AE-AA1C1D3F5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8627" y="-37274"/>
            <a:ext cx="856612" cy="8566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68AE1-1A6C-8E66-F9E0-B9725EE4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929794" cy="767276"/>
          </a:xfrm>
        </p:spPr>
        <p:txBody>
          <a:bodyPr/>
          <a:lstStyle/>
          <a:p>
            <a:r>
              <a:rPr lang="en-US" dirty="0"/>
              <a:t>Why not 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769" y="1752812"/>
            <a:ext cx="4969468" cy="960571"/>
          </a:xfrm>
        </p:spPr>
        <p:txBody>
          <a:bodyPr/>
          <a:lstStyle/>
          <a:p>
            <a:r>
              <a:rPr lang="en-US" sz="2400" dirty="0"/>
              <a:t>What could go wrong with this linear regression model?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CEB19-AB52-DB12-069A-C9A89336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37" y="1346270"/>
            <a:ext cx="6858000" cy="4165460"/>
          </a:xfrm>
          <a:prstGeom prst="rect">
            <a:avLst/>
          </a:prstGeom>
        </p:spPr>
      </p:pic>
      <p:pic>
        <p:nvPicPr>
          <p:cNvPr id="5" name="Graphic 4" descr="Badge Question Mark with solid fill">
            <a:extLst>
              <a:ext uri="{FF2B5EF4-FFF2-40B4-BE49-F238E27FC236}">
                <a16:creationId xmlns:a16="http://schemas.microsoft.com/office/drawing/2014/main" id="{67784551-765F-F4D2-F8AE-AA1C1D3F5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8627" y="-37274"/>
            <a:ext cx="856612" cy="856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18314-B8FC-A3AF-AF3D-55A1040544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t="19631" r="57263" b="55652"/>
          <a:stretch/>
        </p:blipFill>
        <p:spPr>
          <a:xfrm>
            <a:off x="-528" y="1346270"/>
            <a:ext cx="5210765" cy="1695104"/>
          </a:xfrm>
          <a:prstGeom prst="rect">
            <a:avLst/>
          </a:prstGeom>
        </p:spPr>
      </p:pic>
      <p:pic>
        <p:nvPicPr>
          <p:cNvPr id="8" name="Picture 7" descr="A child in a black robe&#10;&#10;Description automatically generated">
            <a:extLst>
              <a:ext uri="{FF2B5EF4-FFF2-40B4-BE49-F238E27FC236}">
                <a16:creationId xmlns:a16="http://schemas.microsoft.com/office/drawing/2014/main" id="{448D0B06-FA25-FB03-553C-3E9EA1360C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32" y="1516144"/>
            <a:ext cx="5051742" cy="3603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6158763-D0A6-91A8-CDBA-64E67895E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0370" y="5674893"/>
                <a:ext cx="8591260" cy="1695104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dirty="0"/>
                  <a:t>Since this is modeling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𝑃</m:t>
                    </m:r>
                    <m:r>
                      <a:rPr lang="en-US" sz="240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below 0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above 1 </a:t>
                </a:r>
                <a:r>
                  <a:rPr lang="en-US" sz="2400" dirty="0"/>
                  <a:t>would not make sense as a probability.</a:t>
                </a:r>
              </a:p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6158763-D0A6-91A8-CDBA-64E67895E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370" y="5674893"/>
                <a:ext cx="8591260" cy="1695104"/>
              </a:xfrm>
              <a:prstGeom prst="rect">
                <a:avLst/>
              </a:prstGeom>
              <a:blipFill>
                <a:blip r:embed="rId9"/>
                <a:stretch>
                  <a:fillRect t="-28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4EB70-8836-FA1E-DD96-F7EEEEC4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490117"/>
            <a:ext cx="10327008" cy="3877766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What is Classification?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in Logistic Regression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Decision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5FCAC-E5AF-1E77-2DE0-B9B27899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39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727855-4DA7-AE63-F1EC-3EF505A13C00}"/>
              </a:ext>
            </a:extLst>
          </p:cNvPr>
          <p:cNvSpPr txBox="1">
            <a:spLocks/>
          </p:cNvSpPr>
          <p:nvPr/>
        </p:nvSpPr>
        <p:spPr>
          <a:xfrm>
            <a:off x="932496" y="1490117"/>
            <a:ext cx="10327008" cy="387776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 baseline="0">
                <a:solidFill>
                  <a:srgbClr val="404040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What is Classification?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in Logistic Regression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Decision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3FDEA-8B3F-F33F-2D3E-006E16F7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39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function should we 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FBEE2-0563-D448-B8EF-DDDC545A9187}"/>
              </a:ext>
            </a:extLst>
          </p:cNvPr>
          <p:cNvSpPr txBox="1"/>
          <p:nvPr/>
        </p:nvSpPr>
        <p:spPr>
          <a:xfrm>
            <a:off x="349292" y="1205744"/>
            <a:ext cx="11188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Now we know that linear regression yields values for probability that are </a:t>
            </a:r>
            <a:r>
              <a:rPr lang="en-US" sz="2400" dirty="0">
                <a:solidFill>
                  <a:schemeClr val="accent1"/>
                </a:solidFill>
                <a:latin typeface="Karla" pitchFamily="2" charset="77"/>
              </a:rPr>
              <a:t>larger than 1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or </a:t>
            </a:r>
            <a:r>
              <a:rPr lang="en-US" sz="2400" dirty="0">
                <a:solidFill>
                  <a:schemeClr val="accent1"/>
                </a:solidFill>
                <a:latin typeface="Karla" pitchFamily="2" charset="77"/>
              </a:rPr>
              <a:t>smaller than 0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. So, what can we do to fix this?</a:t>
            </a:r>
          </a:p>
        </p:txBody>
      </p:sp>
      <p:pic>
        <p:nvPicPr>
          <p:cNvPr id="18" name="Picture 17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442CC45B-F8A7-6F06-2752-1316E100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09" y="2344067"/>
            <a:ext cx="5151707" cy="3434471"/>
          </a:xfrm>
          <a:prstGeom prst="rect">
            <a:avLst/>
          </a:prstGeom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BDF6D09D-BFDF-70D7-DC4D-E30AEBFAF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40" y="2247289"/>
            <a:ext cx="5151707" cy="3434471"/>
          </a:xfrm>
          <a:prstGeom prst="rect">
            <a:avLst/>
          </a:prstGeom>
        </p:spPr>
      </p:pic>
      <p:sp>
        <p:nvSpPr>
          <p:cNvPr id="21" name="Trapezium 20">
            <a:extLst>
              <a:ext uri="{FF2B5EF4-FFF2-40B4-BE49-F238E27FC236}">
                <a16:creationId xmlns:a16="http://schemas.microsoft.com/office/drawing/2014/main" id="{7BABC233-F40E-1D14-8C51-9D46010F27F9}"/>
              </a:ext>
            </a:extLst>
          </p:cNvPr>
          <p:cNvSpPr/>
          <p:nvPr/>
        </p:nvSpPr>
        <p:spPr>
          <a:xfrm rot="5400000">
            <a:off x="5550568" y="3455068"/>
            <a:ext cx="1219198" cy="1167063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55027" y="3900099"/>
                <a:ext cx="10275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𝒀</m:t>
                      </m:r>
                      <m:r>
                        <a:rPr lang="en-US" b="1" i="1" smtClean="0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b="1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b="1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027" y="3900099"/>
                <a:ext cx="1027525" cy="276999"/>
              </a:xfrm>
              <a:prstGeom prst="rect">
                <a:avLst/>
              </a:prstGeom>
              <a:blipFill>
                <a:blip r:embed="rId4"/>
                <a:stretch>
                  <a:fillRect l="-4878" t="-4545" r="-731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1B0E7F-8F02-83AB-54AC-0B5C03621B4D}"/>
              </a:ext>
            </a:extLst>
          </p:cNvPr>
          <p:cNvCxnSpPr/>
          <p:nvPr/>
        </p:nvCxnSpPr>
        <p:spPr>
          <a:xfrm flipV="1">
            <a:off x="6741508" y="4038598"/>
            <a:ext cx="563880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D1FC5B-C716-7E97-5499-45736EBEF16F}"/>
              </a:ext>
            </a:extLst>
          </p:cNvPr>
          <p:cNvCxnSpPr>
            <a:cxnSpLocks/>
          </p:cNvCxnSpPr>
          <p:nvPr/>
        </p:nvCxnSpPr>
        <p:spPr>
          <a:xfrm>
            <a:off x="4620126" y="4038598"/>
            <a:ext cx="958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77E3E-A092-70FC-7F0D-9AFB4AA0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function should we 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FBEE2-0563-D448-B8EF-DDDC545A9187}"/>
              </a:ext>
            </a:extLst>
          </p:cNvPr>
          <p:cNvSpPr txBox="1"/>
          <p:nvPr/>
        </p:nvSpPr>
        <p:spPr>
          <a:xfrm>
            <a:off x="349292" y="1205744"/>
            <a:ext cx="1118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We can use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sigmoid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772EEE-E825-CFE4-7724-4C1C9C30E0E1}"/>
                  </a:ext>
                </a:extLst>
              </p:cNvPr>
              <p:cNvSpPr txBox="1"/>
              <p:nvPr/>
            </p:nvSpPr>
            <p:spPr>
              <a:xfrm>
                <a:off x="349292" y="3675002"/>
                <a:ext cx="24405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772EEE-E825-CFE4-7724-4C1C9C30E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2" y="3675002"/>
                <a:ext cx="2440540" cy="492443"/>
              </a:xfrm>
              <a:prstGeom prst="rect">
                <a:avLst/>
              </a:prstGeom>
              <a:blipFill>
                <a:blip r:embed="rId2"/>
                <a:stretch>
                  <a:fillRect l="-3627" r="-310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ium 3">
            <a:extLst>
              <a:ext uri="{FF2B5EF4-FFF2-40B4-BE49-F238E27FC236}">
                <a16:creationId xmlns:a16="http://schemas.microsoft.com/office/drawing/2014/main" id="{5BBC560C-D957-6752-3CCE-E09E3423B44E}"/>
              </a:ext>
            </a:extLst>
          </p:cNvPr>
          <p:cNvSpPr/>
          <p:nvPr/>
        </p:nvSpPr>
        <p:spPr>
          <a:xfrm rot="5400000">
            <a:off x="3934679" y="2544941"/>
            <a:ext cx="2771263" cy="275257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ECC1AF-F68C-DC30-E377-AEF472253A87}"/>
              </a:ext>
            </a:extLst>
          </p:cNvPr>
          <p:cNvCxnSpPr>
            <a:cxnSpLocks/>
          </p:cNvCxnSpPr>
          <p:nvPr/>
        </p:nvCxnSpPr>
        <p:spPr>
          <a:xfrm flipV="1">
            <a:off x="6696596" y="3921224"/>
            <a:ext cx="563880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FDCAE5-7269-E479-6986-5D2E4C2E0233}"/>
              </a:ext>
            </a:extLst>
          </p:cNvPr>
          <p:cNvCxnSpPr>
            <a:cxnSpLocks/>
          </p:cNvCxnSpPr>
          <p:nvPr/>
        </p:nvCxnSpPr>
        <p:spPr>
          <a:xfrm>
            <a:off x="2985326" y="3921226"/>
            <a:ext cx="958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9582D-AE29-9E71-38B1-66895ACAB701}"/>
                  </a:ext>
                </a:extLst>
              </p:cNvPr>
              <p:cNvSpPr txBox="1"/>
              <p:nvPr/>
            </p:nvSpPr>
            <p:spPr>
              <a:xfrm>
                <a:off x="4183570" y="3439964"/>
                <a:ext cx="2225225" cy="933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19582D-AE29-9E71-38B1-66895ACAB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70" y="3439964"/>
                <a:ext cx="2225225" cy="933397"/>
              </a:xfrm>
              <a:prstGeom prst="rect">
                <a:avLst/>
              </a:prstGeom>
              <a:blipFill>
                <a:blip r:embed="rId3"/>
                <a:stretch>
                  <a:fillRect l="-3977" r="-56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2405EA-879B-A1B6-92CF-FCCC7594D9FB}"/>
                  </a:ext>
                </a:extLst>
              </p:cNvPr>
              <p:cNvSpPr txBox="1"/>
              <p:nvPr/>
            </p:nvSpPr>
            <p:spPr>
              <a:xfrm>
                <a:off x="7342386" y="3429000"/>
                <a:ext cx="4807790" cy="94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=1)=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2405EA-879B-A1B6-92CF-FCCC7594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386" y="3429000"/>
                <a:ext cx="4807790" cy="944361"/>
              </a:xfrm>
              <a:prstGeom prst="rect">
                <a:avLst/>
              </a:prstGeom>
              <a:blipFill>
                <a:blip r:embed="rId4"/>
                <a:stretch>
                  <a:fillRect l="-1316" t="-1333" r="-105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CDAE78-288D-D3F5-6D2E-98750C3A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177758"/>
                <a:ext cx="9569259" cy="265411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rgbClr val="464646"/>
                    </a:solidFill>
                  </a:rPr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rgbClr val="464646"/>
                    </a:solidFill>
                  </a:rPr>
                  <a:t>, to be outside the range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. </a:t>
                </a:r>
                <a:endParaRPr lang="en-US" sz="2600" dirty="0">
                  <a:solidFill>
                    <a:srgbClr val="464646"/>
                  </a:solidFill>
                </a:endParaRPr>
              </a:p>
              <a:p>
                <a:endParaRPr lang="en-US" sz="2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rgbClr val="464646"/>
                    </a:solidFill>
                  </a:rPr>
                  <a:t>The logistic regression model uses a function, called the </a:t>
                </a:r>
                <a:br>
                  <a:rPr lang="en-US" sz="2600" dirty="0">
                    <a:solidFill>
                      <a:srgbClr val="464646"/>
                    </a:solidFill>
                  </a:rPr>
                </a:br>
                <a:r>
                  <a:rPr lang="en-US" sz="2600" b="1" dirty="0">
                    <a:solidFill>
                      <a:schemeClr val="accent1"/>
                    </a:solidFill>
                  </a:rPr>
                  <a:t>logistic</a:t>
                </a:r>
                <a:r>
                  <a:rPr lang="en-US" sz="2600" b="1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function</a:t>
                </a:r>
                <a:r>
                  <a:rPr lang="en-US" sz="2600" dirty="0">
                    <a:solidFill>
                      <a:srgbClr val="464646"/>
                    </a:solidFill>
                  </a:rPr>
                  <a:t>, to model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464646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26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rgbClr val="464646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177758"/>
                <a:ext cx="9569259" cy="2654115"/>
              </a:xfrm>
              <a:blipFill>
                <a:blip r:embed="rId3"/>
                <a:stretch>
                  <a:fillRect l="-955" t="-2064" r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Question Mark with solid fill">
            <a:extLst>
              <a:ext uri="{FF2B5EF4-FFF2-40B4-BE49-F238E27FC236}">
                <a16:creationId xmlns:a16="http://schemas.microsoft.com/office/drawing/2014/main" id="{531ABD25-149B-0DF4-1E29-917FCA3BE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8627" y="-37274"/>
            <a:ext cx="856612" cy="856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DB0E7-9110-C1EE-8890-D9589C7B568E}"/>
              </a:ext>
            </a:extLst>
          </p:cNvPr>
          <p:cNvSpPr txBox="1"/>
          <p:nvPr/>
        </p:nvSpPr>
        <p:spPr>
          <a:xfrm>
            <a:off x="2985211" y="5478459"/>
            <a:ext cx="62215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What are the parameters of this model?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3D4C72-6385-638C-0215-FB7F012450AA}"/>
              </a:ext>
            </a:extLst>
          </p:cNvPr>
          <p:cNvSpPr/>
          <p:nvPr/>
        </p:nvSpPr>
        <p:spPr>
          <a:xfrm>
            <a:off x="8366760" y="4491495"/>
            <a:ext cx="441960" cy="474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B264B3-0A37-AAA1-877A-2D0A17FA8A97}"/>
              </a:ext>
            </a:extLst>
          </p:cNvPr>
          <p:cNvSpPr/>
          <p:nvPr/>
        </p:nvSpPr>
        <p:spPr>
          <a:xfrm>
            <a:off x="8819651" y="4496961"/>
            <a:ext cx="441960" cy="474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B7B766-C912-BC1B-70B2-17502C3D1DD9}"/>
                  </a:ext>
                </a:extLst>
              </p:cNvPr>
              <p:cNvSpPr txBox="1"/>
              <p:nvPr/>
            </p:nvSpPr>
            <p:spPr>
              <a:xfrm>
                <a:off x="2712406" y="3970591"/>
                <a:ext cx="6767187" cy="9951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B7B766-C912-BC1B-70B2-17502C3D1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06" y="3970591"/>
                <a:ext cx="6767187" cy="995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29717-909B-E81E-11AA-E98046FD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7977BB-89A3-1249-8AFE-4E3D838F51DE}"/>
                  </a:ext>
                </a:extLst>
              </p:cNvPr>
              <p:cNvSpPr txBox="1"/>
              <p:nvPr/>
            </p:nvSpPr>
            <p:spPr>
              <a:xfrm>
                <a:off x="291074" y="983807"/>
                <a:ext cx="115516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77"/>
                  </a:rPr>
                  <a:t>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77"/>
                  </a:rPr>
                  <a:t> now control the shape of this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77"/>
                  </a:rPr>
                  <a:t>S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77"/>
                  </a:rPr>
                  <a:t>-shaped curve.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7977BB-89A3-1249-8AFE-4E3D838F5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74" y="983807"/>
                <a:ext cx="11551634" cy="830997"/>
              </a:xfrm>
              <a:prstGeom prst="rect">
                <a:avLst/>
              </a:prstGeom>
              <a:blipFill>
                <a:blip r:embed="rId2"/>
                <a:stretch>
                  <a:fillRect l="-879"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90218C-FC9A-EBCA-4707-D8D01768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80" y="1538066"/>
            <a:ext cx="7330440" cy="53199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FB62-193E-1FD5-60A1-E46C1C56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10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FFE5-82B6-8415-066E-7A86E0F2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9346F-D37C-DAD0-1002-69636273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Sigmoid.mp4" descr="Sigmoid.mp4">
            <a:hlinkClick r:id="" action="ppaction://media"/>
            <a:extLst>
              <a:ext uri="{FF2B5EF4-FFF2-40B4-BE49-F238E27FC236}">
                <a16:creationId xmlns:a16="http://schemas.microsoft.com/office/drawing/2014/main" id="{463BDB03-A9E0-B53E-CC28-05993D3042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149" y="815318"/>
            <a:ext cx="9873702" cy="5555002"/>
          </a:xfrm>
        </p:spPr>
      </p:pic>
    </p:spTree>
    <p:extLst>
      <p:ext uri="{BB962C8B-B14F-4D97-AF65-F5344CB8AC3E}">
        <p14:creationId xmlns:p14="http://schemas.microsoft.com/office/powerpoint/2010/main" val="51098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117672"/>
                <a:ext cx="11493416" cy="5218960"/>
              </a:xfrm>
            </p:spPr>
            <p:txBody>
              <a:bodyPr/>
              <a:lstStyle/>
              <a:p>
                <a:pPr>
                  <a:spcBef>
                    <a:spcPts val="1776"/>
                  </a:spcBef>
                </a:pPr>
                <a:r>
                  <a:rPr lang="en-US" sz="2400" dirty="0"/>
                  <a:t>With a little bit of algebraic work, the logistic model can be rewritten as:</a:t>
                </a:r>
              </a:p>
              <a:p>
                <a:pPr>
                  <a:spcBef>
                    <a:spcPts val="1776"/>
                  </a:spcBef>
                </a:pPr>
                <a:endParaRPr lang="en-US" sz="2400" dirty="0"/>
              </a:p>
              <a:p>
                <a:pPr>
                  <a:spcBef>
                    <a:spcPts val="1776"/>
                  </a:spcBef>
                </a:pPr>
                <a:endParaRPr lang="en-US" sz="2400" dirty="0"/>
              </a:p>
              <a:p>
                <a:pPr>
                  <a:spcBef>
                    <a:spcPts val="1776"/>
                  </a:spcBef>
                </a:pPr>
                <a:endParaRPr lang="en-US" sz="2400" dirty="0"/>
              </a:p>
              <a:p>
                <a:pPr>
                  <a:spcBef>
                    <a:spcPts val="1776"/>
                  </a:spcBef>
                </a:pPr>
                <a:endParaRPr lang="en-US" sz="2400" dirty="0"/>
              </a:p>
              <a:p>
                <a:pPr>
                  <a:spcBef>
                    <a:spcPts val="1776"/>
                  </a:spcBef>
                </a:pPr>
                <a:r>
                  <a:rPr lang="en-US" sz="2400" dirty="0"/>
                  <a:t>Logistic regression is said to model the </a:t>
                </a:r>
                <a:r>
                  <a:rPr lang="en-US" sz="2400" b="1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1776"/>
                  </a:spcBef>
                </a:pPr>
                <a:r>
                  <a:rPr lang="en-US" sz="2400" dirty="0"/>
                  <a:t>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one-unit change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change </a:t>
                </a:r>
                <a:r>
                  <a:rPr lang="en-US" sz="2400" dirty="0"/>
                  <a:t>in 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log-odds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); </a:t>
                </a:r>
                <a:r>
                  <a:rPr lang="en-US" sz="2400" dirty="0"/>
                  <a:t>or better yet,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one-unit change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change </a:t>
                </a:r>
                <a:r>
                  <a:rPr lang="en-US" sz="2400" dirty="0"/>
                  <a:t>in the odds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117672"/>
                <a:ext cx="11493416" cy="5218960"/>
              </a:xfrm>
              <a:blipFill>
                <a:blip r:embed="rId3"/>
                <a:stretch>
                  <a:fillRect l="-795" t="-935" r="-1326" b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Interpretation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42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A4B8935-AEAD-8043-AAAB-9B94C2A571BB}"/>
              </a:ext>
            </a:extLst>
          </p:cNvPr>
          <p:cNvSpPr/>
          <p:nvPr/>
        </p:nvSpPr>
        <p:spPr>
          <a:xfrm>
            <a:off x="4888751" y="3259057"/>
            <a:ext cx="830677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odds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Karla" pitchFamily="2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D52CBB3-1551-124E-91FA-C26E76214597}"/>
              </a:ext>
            </a:extLst>
          </p:cNvPr>
          <p:cNvSpPr/>
          <p:nvPr/>
        </p:nvSpPr>
        <p:spPr>
          <a:xfrm rot="5400000">
            <a:off x="5066223" y="1928491"/>
            <a:ext cx="536118" cy="2125013"/>
          </a:xfrm>
          <a:prstGeom prst="rightBrac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E0D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7BFA1-7B84-DD48-97B8-CC2804A2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2940" y="1813810"/>
            <a:ext cx="4786119" cy="8234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29E9B-3267-ACA8-3300-0720EE4E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4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Logistic Regression Model in </a:t>
            </a:r>
            <a:r>
              <a:rPr lang="en-US" dirty="0" err="1"/>
              <a:t>sklearn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991222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 is a logistic regression output to predict </a:t>
                </a:r>
                <a:r>
                  <a:rPr lang="en-US" sz="2400" i="1" dirty="0"/>
                  <a:t>Y</a:t>
                </a:r>
                <a:r>
                  <a:rPr lang="en-US" sz="2400" dirty="0"/>
                  <a:t> = AHD from </a:t>
                </a:r>
                <a:r>
                  <a:rPr lang="en-US" sz="2400" i="1" dirty="0"/>
                  <a:t>X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MaxHR</a:t>
                </a:r>
                <a:r>
                  <a:rPr lang="en-US" sz="2400" dirty="0"/>
                  <a:t>: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is the estimated model? What are the interpretations of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dirty="0"/>
                  <a:t>s?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=6.325−0.0434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𝑀𝑎𝑥𝐻𝑅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991222"/>
              </a:xfrm>
              <a:blipFill>
                <a:blip r:embed="rId2"/>
                <a:stretch>
                  <a:fillRect l="-860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4AF60174-CFAD-5CA7-34C2-E4C5F9F53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042" y="1739452"/>
            <a:ext cx="4306455" cy="29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BFC70-E3E8-A180-0F90-0B991D25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19" y="1739452"/>
            <a:ext cx="4927600" cy="2400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9B7D-30DE-203C-45DB-1E0341DF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5362"/>
            <a:ext cx="10972800" cy="767276"/>
          </a:xfrm>
        </p:spPr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BFD0A-6FC2-EB58-7E2F-F233E0C4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80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C9EF-0659-C6EB-9373-6DB05459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parameter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177758"/>
                <a:ext cx="10811131" cy="504293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200" dirty="0">
                    <a:solidFill>
                      <a:srgbClr val="464646"/>
                    </a:solidFill>
                  </a:rPr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smtClean="0">
                                <a:solidFill>
                                  <a:srgbClr val="46464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464646"/>
                    </a:solidFill>
                  </a:rPr>
                  <a:t>’s, 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that minimize the loss function</a:t>
                </a:r>
                <a:r>
                  <a:rPr lang="en-US" sz="2200" dirty="0">
                    <a:solidFill>
                      <a:srgbClr val="464646"/>
                    </a:solidFill>
                  </a:rPr>
                  <a:t>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200" b="1" dirty="0">
                    <a:solidFill>
                      <a:schemeClr val="accent2"/>
                    </a:solidFill>
                  </a:rPr>
                  <a:t>Questions: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sz="2200" dirty="0">
                    <a:solidFill>
                      <a:srgbClr val="464646"/>
                    </a:solidFill>
                  </a:rPr>
                  <a:t>In linear regression what loss function was used to determine the parameter estimates? </a:t>
                </a:r>
                <a:br>
                  <a:rPr lang="en-US" sz="2200" dirty="0">
                    <a:solidFill>
                      <a:srgbClr val="464646"/>
                    </a:solidFill>
                  </a:rPr>
                </a:b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sz="2200" dirty="0">
                    <a:solidFill>
                      <a:srgbClr val="464646"/>
                    </a:solidFill>
                  </a:rPr>
                  <a:t>What was the probabilistic perspective on linear regression? </a:t>
                </a:r>
                <a:br>
                  <a:rPr lang="en-US" sz="2200" dirty="0">
                    <a:solidFill>
                      <a:srgbClr val="464646"/>
                    </a:solidFill>
                  </a:rPr>
                </a:b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	</a:t>
                </a:r>
              </a:p>
              <a:p>
                <a:pPr marL="12700" lvl="1" indent="0">
                  <a:spcAft>
                    <a:spcPts val="1800"/>
                  </a:spcAft>
                  <a:buNone/>
                </a:pPr>
                <a:r>
                  <a:rPr lang="en-US" sz="2200" dirty="0">
                    <a:solidFill>
                      <a:srgbClr val="464646"/>
                    </a:solidFill>
                  </a:rPr>
                  <a:t>Logistic Regression also has a likelihood-based approach to estimating parameter coefficients.</a:t>
                </a:r>
              </a:p>
              <a:p>
                <a:pPr marL="457182" lvl="1" indent="0">
                  <a:spcAft>
                    <a:spcPts val="1800"/>
                  </a:spcAft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177758"/>
                <a:ext cx="10811131" cy="5042933"/>
              </a:xfrm>
              <a:blipFill>
                <a:blip r:embed="rId2"/>
                <a:stretch>
                  <a:fillRect l="-704" t="-754" r="-117" b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7838D5-A610-C1A9-6532-8660DBE28CBA}"/>
              </a:ext>
            </a:extLst>
          </p:cNvPr>
          <p:cNvSpPr txBox="1"/>
          <p:nvPr/>
        </p:nvSpPr>
        <p:spPr>
          <a:xfrm>
            <a:off x="1059287" y="3923207"/>
            <a:ext cx="8502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MSE</a:t>
            </a:r>
            <a:endParaRPr lang="en-US" sz="2200" dirty="0">
              <a:latin typeface="Karla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E1F78-2143-7998-4198-5F7193CF73C8}"/>
              </a:ext>
            </a:extLst>
          </p:cNvPr>
          <p:cNvSpPr txBox="1"/>
          <p:nvPr/>
        </p:nvSpPr>
        <p:spPr>
          <a:xfrm>
            <a:off x="1059287" y="4856505"/>
            <a:ext cx="61444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Normal Distribution</a:t>
            </a:r>
            <a:endParaRPr lang="en-US" sz="2200" dirty="0">
              <a:latin typeface="Karla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D6891-EEA5-05A9-AD0C-26E5AEAE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1B18E36-A87B-FEFC-DF0E-5717E649BB0D}"/>
              </a:ext>
            </a:extLst>
          </p:cNvPr>
          <p:cNvGrpSpPr/>
          <p:nvPr/>
        </p:nvGrpSpPr>
        <p:grpSpPr>
          <a:xfrm>
            <a:off x="7925334" y="1680271"/>
            <a:ext cx="3337338" cy="1186544"/>
            <a:chOff x="7925334" y="1680271"/>
            <a:chExt cx="3337338" cy="1186544"/>
          </a:xfrm>
        </p:grpSpPr>
        <p:sp>
          <p:nvSpPr>
            <p:cNvPr id="11" name="TextBox 10"/>
            <p:cNvSpPr txBox="1"/>
            <p:nvPr/>
          </p:nvSpPr>
          <p:spPr>
            <a:xfrm>
              <a:off x="7999385" y="1811878"/>
              <a:ext cx="3196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404040"/>
                  </a:solidFill>
                  <a:latin typeface="Karla" pitchFamily="2" charset="77"/>
                  <a:ea typeface="Karla" charset="0"/>
                  <a:cs typeface="Karla" charset="0"/>
                </a:rPr>
                <a:t>Y</a:t>
              </a:r>
              <a:endParaRPr lang="en-US" b="1" dirty="0">
                <a:solidFill>
                  <a:srgbClr val="66BB6A"/>
                </a:solidFill>
                <a:latin typeface="Karla" pitchFamily="2" charset="77"/>
                <a:ea typeface="Karla" charset="0"/>
                <a:cs typeface="Karla" charset="0"/>
              </a:endParaRPr>
            </a:p>
            <a:p>
              <a:pPr algn="ctr"/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continuous or quantitative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response variable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A10DD7DC-1A9A-A947-BF07-D323569071A4}"/>
                </a:ext>
              </a:extLst>
            </p:cNvPr>
            <p:cNvSpPr/>
            <p:nvPr/>
          </p:nvSpPr>
          <p:spPr>
            <a:xfrm flipH="1">
              <a:off x="7925334" y="1680271"/>
              <a:ext cx="3337338" cy="1186544"/>
            </a:xfrm>
            <a:prstGeom prst="wedgeRoundRectCallout">
              <a:avLst>
                <a:gd name="adj1" fmla="val 35957"/>
                <a:gd name="adj2" fmla="val 69180"/>
                <a:gd name="adj3" fmla="val 16667"/>
              </a:avLst>
            </a:prstGeom>
            <a:noFill/>
            <a:ln w="15875" cap="rnd" cmpd="thickThin">
              <a:solidFill>
                <a:srgbClr val="61616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arla" pitchFamily="2" charset="7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rla" pitchFamily="2" charset="77"/>
              </a:rPr>
              <a:t>What is Classification?</a:t>
            </a: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0532325A-DCB0-D14A-ABAB-5A37B9066A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R</a:t>
                      </a:r>
                      <a:r>
                        <a:rPr dirty="0">
                          <a:solidFill>
                            <a:srgbClr val="404040"/>
                          </a:solidFill>
                        </a:rPr>
                        <a:t>adio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N</a:t>
                      </a:r>
                      <a:r>
                        <a:rPr dirty="0">
                          <a:solidFill>
                            <a:srgbClr val="404040"/>
                          </a:solidFill>
                        </a:rPr>
                        <a:t>ewspaper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dirty="0">
                          <a:solidFill>
                            <a:sysClr val="windowText" lastClr="000000"/>
                          </a:solidFill>
                        </a:rPr>
                        <a:t>ales</a:t>
                      </a:r>
                      <a:endParaRPr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230.1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37.8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69.2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ysClr val="windowText" lastClr="000000"/>
                          </a:solidFill>
                        </a:rPr>
                        <a:t>22.1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44.5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45.1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ysClr val="windowText" lastClr="000000"/>
                          </a:solidFill>
                        </a:rPr>
                        <a:t>10.4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17.2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45.9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69.3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ysClr val="windowText" lastClr="000000"/>
                          </a:solidFill>
                        </a:rPr>
                        <a:t>9.3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151.5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41.3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58.5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ysClr val="windowText" lastClr="000000"/>
                          </a:solidFill>
                        </a:rPr>
                        <a:t>18.5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180.8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10.8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rgbClr val="404040"/>
                          </a:solidFill>
                        </a:rPr>
                        <a:t>58.4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solidFill>
                            <a:sysClr val="windowText" lastClr="000000"/>
                          </a:solidFill>
                        </a:rPr>
                        <a:t>12.9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pitchFamily="2" charset="77"/>
              <a:ea typeface="Karla" charset="0"/>
              <a:cs typeface="Karla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813BD4-1EC7-EC71-7B6E-1290021E1945}"/>
              </a:ext>
            </a:extLst>
          </p:cNvPr>
          <p:cNvGrpSpPr/>
          <p:nvPr/>
        </p:nvGrpSpPr>
        <p:grpSpPr>
          <a:xfrm>
            <a:off x="2221328" y="1891283"/>
            <a:ext cx="1813540" cy="919772"/>
            <a:chOff x="2221328" y="1891283"/>
            <a:chExt cx="1813540" cy="919772"/>
          </a:xfrm>
        </p:grpSpPr>
        <p:sp>
          <p:nvSpPr>
            <p:cNvPr id="12" name="Rounded Rectangular Callout 11"/>
            <p:cNvSpPr/>
            <p:nvPr/>
          </p:nvSpPr>
          <p:spPr>
            <a:xfrm flipH="1">
              <a:off x="2221328" y="1891283"/>
              <a:ext cx="1813540" cy="919772"/>
            </a:xfrm>
            <a:prstGeom prst="wedgeRoundRectCallout">
              <a:avLst>
                <a:gd name="adj1" fmla="val -53797"/>
                <a:gd name="adj2" fmla="val 70007"/>
                <a:gd name="adj3" fmla="val 16667"/>
              </a:avLst>
            </a:prstGeom>
            <a:noFill/>
            <a:ln w="15875" cap="rnd" cmpd="thickThin">
              <a:solidFill>
                <a:srgbClr val="61616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arla" pitchFamily="2" charset="7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14534" y="2004423"/>
              <a:ext cx="13131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404040"/>
                  </a:solidFill>
                  <a:latin typeface="Karla" pitchFamily="2" charset="77"/>
                  <a:ea typeface="Karla" charset="0"/>
                  <a:cs typeface="Karla" charset="0"/>
                </a:rPr>
                <a:t>X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predictors</a:t>
              </a:r>
            </a:p>
          </p:txBody>
        </p:sp>
      </p:grp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latin typeface="Karla" pitchFamily="2" charset="7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404040"/>
                </a:solidFill>
                <a:latin typeface="Karla" pitchFamily="2" charset="77"/>
                <a:ea typeface="Karla" charset="0"/>
                <a:cs typeface="Karla" charset="0"/>
              </a:rPr>
              <a:t>p</a:t>
            </a:r>
            <a:r>
              <a:rPr lang="en-US" sz="2800" dirty="0">
                <a:solidFill>
                  <a:srgbClr val="404040"/>
                </a:solidFill>
                <a:latin typeface="Karla" pitchFamily="2" charset="77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Karla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404040"/>
                </a:solidFill>
                <a:latin typeface="Karla" pitchFamily="2" charset="77"/>
                <a:ea typeface="Karla" charset="0"/>
                <a:cs typeface="Karla" charset="0"/>
              </a:rPr>
              <a:t>n</a:t>
            </a:r>
            <a:r>
              <a:rPr lang="en-US" sz="2800" dirty="0">
                <a:solidFill>
                  <a:srgbClr val="404040"/>
                </a:solidFill>
                <a:latin typeface="Karla" pitchFamily="2" charset="77"/>
                <a:ea typeface="Karla" charset="0"/>
                <a:cs typeface="Karla" charset="0"/>
              </a:rPr>
              <a:t>  observations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07F4C-B190-CA31-E63D-24AF7AFCB189}"/>
              </a:ext>
            </a:extLst>
          </p:cNvPr>
          <p:cNvSpPr txBox="1"/>
          <p:nvPr/>
        </p:nvSpPr>
        <p:spPr>
          <a:xfrm>
            <a:off x="349292" y="1078691"/>
            <a:ext cx="6100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Advertising Data (from earlier lectures)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F99D0-29B4-B409-57E9-F841DC56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28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203200" y="207392"/>
            <a:ext cx="9903596" cy="58989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A7942717-3233-5C4A-957A-0642193FA32D}"/>
              </a:ext>
            </a:extLst>
          </p:cNvPr>
          <p:cNvSpPr/>
          <p:nvPr/>
        </p:nvSpPr>
        <p:spPr>
          <a:xfrm>
            <a:off x="7294179" y="3258207"/>
            <a:ext cx="1692166" cy="672662"/>
          </a:xfrm>
          <a:prstGeom prst="round2Diag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E9C536-18B5-8E81-BA5F-156C85A36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208350" y="203201"/>
            <a:ext cx="9893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0CE134-0BE7-1053-960B-1D02F7A0CB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208350" y="203201"/>
            <a:ext cx="9893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E21F6-B3B6-993E-68C2-90E556738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>
          <a:blip r:embed="rId3"/>
          <a:srcRect/>
          <a:stretch/>
        </p:blipFill>
        <p:spPr>
          <a:xfrm>
            <a:off x="205561" y="203201"/>
            <a:ext cx="10528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3F59C-680E-6D56-F4BD-FB7A23458D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>
          <a:blip r:embed="rId3"/>
          <a:srcRect/>
          <a:stretch/>
        </p:blipFill>
        <p:spPr>
          <a:xfrm>
            <a:off x="205561" y="203201"/>
            <a:ext cx="10528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ABBC3-244E-F091-BA0B-20521071E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9"/>
          <p:cNvPicPr preferRelativeResize="0"/>
          <p:nvPr/>
        </p:nvPicPr>
        <p:blipFill>
          <a:blip r:embed="rId3"/>
          <a:srcRect/>
          <a:stretch/>
        </p:blipFill>
        <p:spPr>
          <a:xfrm>
            <a:off x="208350" y="203201"/>
            <a:ext cx="9893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5F1D1-7F09-F0A1-3163-6623F77465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208350" y="203201"/>
            <a:ext cx="9893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B08DC7-EFFF-3CF9-38A9-11E48F3EB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205329" y="203201"/>
            <a:ext cx="103123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71776-7FFD-E145-BEE6-8F461A6872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205329" y="203201"/>
            <a:ext cx="103123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A24B0-6A18-8E15-6DDA-E5AE80960F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205329" y="203201"/>
            <a:ext cx="103123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D92B4-DD11-EEF9-94A5-AC40FE84D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rla" pitchFamily="2" charset="77"/>
              </a:rPr>
              <a:t>What is Classification?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87345" y="2976919"/>
          <a:ext cx="7817309" cy="310154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ChestPain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RestBP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MaxHR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ExAng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Thal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ysClr val="windowText" lastClr="000000"/>
                          </a:solidFill>
                        </a:rPr>
                        <a:t>AHD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typical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fixed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asymptomatic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asymptomatic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reversable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nonanginal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C18163A-F5A8-5742-8798-264590F6C6AD}"/>
              </a:ext>
            </a:extLst>
          </p:cNvPr>
          <p:cNvSpPr/>
          <p:nvPr/>
        </p:nvSpPr>
        <p:spPr>
          <a:xfrm>
            <a:off x="349292" y="995577"/>
            <a:ext cx="11493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Karla" pitchFamily="2" charset="0"/>
              </a:rPr>
              <a:t>Consider another dataset that contains 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binary outcome </a:t>
            </a:r>
            <a:r>
              <a:rPr lang="en-US" sz="2400" dirty="0">
                <a:solidFill>
                  <a:srgbClr val="404040"/>
                </a:solidFill>
                <a:latin typeface="Karla" pitchFamily="2" charset="0"/>
              </a:rPr>
              <a:t>AHD for 303 patients who presented with chest pain. </a:t>
            </a:r>
          </a:p>
        </p:txBody>
      </p:sp>
      <p:grpSp>
        <p:nvGrpSpPr>
          <p:cNvPr id="12" name="!!Group 11">
            <a:extLst>
              <a:ext uri="{FF2B5EF4-FFF2-40B4-BE49-F238E27FC236}">
                <a16:creationId xmlns:a16="http://schemas.microsoft.com/office/drawing/2014/main" id="{5C3D2656-05B7-BDF8-D728-2A647FECA48F}"/>
              </a:ext>
            </a:extLst>
          </p:cNvPr>
          <p:cNvGrpSpPr/>
          <p:nvPr/>
        </p:nvGrpSpPr>
        <p:grpSpPr>
          <a:xfrm>
            <a:off x="8818587" y="1680271"/>
            <a:ext cx="2444085" cy="1186544"/>
            <a:chOff x="8818587" y="1680271"/>
            <a:chExt cx="2444085" cy="1186544"/>
          </a:xfrm>
        </p:grpSpPr>
        <p:sp>
          <p:nvSpPr>
            <p:cNvPr id="3" name="Rounded Rectangular Callout 2">
              <a:extLst>
                <a:ext uri="{FF2B5EF4-FFF2-40B4-BE49-F238E27FC236}">
                  <a16:creationId xmlns:a16="http://schemas.microsoft.com/office/drawing/2014/main" id="{360E38CE-C6B5-E71B-95E8-BCCAA03470A8}"/>
                </a:ext>
              </a:extLst>
            </p:cNvPr>
            <p:cNvSpPr/>
            <p:nvPr/>
          </p:nvSpPr>
          <p:spPr>
            <a:xfrm flipH="1">
              <a:off x="8823960" y="1680271"/>
              <a:ext cx="2438712" cy="1186544"/>
            </a:xfrm>
            <a:prstGeom prst="wedgeRoundRectCallout">
              <a:avLst>
                <a:gd name="adj1" fmla="val -1247"/>
                <a:gd name="adj2" fmla="val 92300"/>
                <a:gd name="adj3" fmla="val 16667"/>
              </a:avLst>
            </a:prstGeom>
            <a:noFill/>
            <a:ln w="15875" cap="rnd" cmpd="thickThin">
              <a:solidFill>
                <a:srgbClr val="61616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arla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D3FB07-E042-A335-49AF-C26CB5DC0301}"/>
                </a:ext>
              </a:extLst>
            </p:cNvPr>
            <p:cNvSpPr txBox="1"/>
            <p:nvPr/>
          </p:nvSpPr>
          <p:spPr>
            <a:xfrm>
              <a:off x="8818587" y="1811878"/>
              <a:ext cx="23721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404040"/>
                  </a:solidFill>
                  <a:latin typeface="Karla" pitchFamily="2" charset="77"/>
                  <a:ea typeface="Karla" charset="0"/>
                  <a:cs typeface="Karla" charset="0"/>
                </a:rPr>
                <a:t>Y</a:t>
              </a:r>
              <a:endParaRPr lang="en-US" b="1" dirty="0">
                <a:solidFill>
                  <a:srgbClr val="66BB6A"/>
                </a:solidFill>
                <a:latin typeface="Karla" pitchFamily="2" charset="77"/>
                <a:ea typeface="Karla" charset="0"/>
                <a:cs typeface="Karla" charset="0"/>
              </a:endParaRPr>
            </a:p>
            <a:p>
              <a:pPr algn="ctr"/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Yes or No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response variable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BEF488-516F-C1AC-E90D-25C40AD1BE5D}"/>
              </a:ext>
            </a:extLst>
          </p:cNvPr>
          <p:cNvGrpSpPr/>
          <p:nvPr/>
        </p:nvGrpSpPr>
        <p:grpSpPr>
          <a:xfrm>
            <a:off x="2221328" y="1891283"/>
            <a:ext cx="1813540" cy="919772"/>
            <a:chOff x="2221328" y="1891283"/>
            <a:chExt cx="1813540" cy="919772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38239FC3-0D5D-84AA-846E-5E5DD90D5A80}"/>
                </a:ext>
              </a:extLst>
            </p:cNvPr>
            <p:cNvSpPr/>
            <p:nvPr/>
          </p:nvSpPr>
          <p:spPr>
            <a:xfrm flipH="1">
              <a:off x="2221328" y="1891283"/>
              <a:ext cx="1813540" cy="919772"/>
            </a:xfrm>
            <a:prstGeom prst="wedgeRoundRectCallout">
              <a:avLst>
                <a:gd name="adj1" fmla="val -53797"/>
                <a:gd name="adj2" fmla="val 70007"/>
                <a:gd name="adj3" fmla="val 16667"/>
              </a:avLst>
            </a:prstGeom>
            <a:noFill/>
            <a:ln w="15875" cap="rnd" cmpd="thickThin">
              <a:solidFill>
                <a:srgbClr val="61616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arla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58F91B-EE88-4CF1-0621-87C029C3615A}"/>
                </a:ext>
              </a:extLst>
            </p:cNvPr>
            <p:cNvSpPr txBox="1"/>
            <p:nvPr/>
          </p:nvSpPr>
          <p:spPr>
            <a:xfrm>
              <a:off x="2514534" y="2004423"/>
              <a:ext cx="13131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404040"/>
                  </a:solidFill>
                  <a:latin typeface="Karla" pitchFamily="2" charset="77"/>
                  <a:ea typeface="Karla" charset="0"/>
                  <a:cs typeface="Karla" charset="0"/>
                </a:rPr>
                <a:t>X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predictors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E1C05-7FB2-BF08-D440-217977AC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4"/>
          <p:cNvPicPr preferRelativeResize="0"/>
          <p:nvPr/>
        </p:nvPicPr>
        <p:blipFill>
          <a:blip r:embed="rId3"/>
          <a:srcRect/>
          <a:stretch/>
        </p:blipFill>
        <p:spPr>
          <a:xfrm>
            <a:off x="203200" y="207392"/>
            <a:ext cx="9903596" cy="58989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54593-8D1B-ABD4-0A8B-BB4D63602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6"/>
          <p:cNvPicPr preferRelativeResize="0"/>
          <p:nvPr/>
        </p:nvPicPr>
        <p:blipFill>
          <a:blip r:embed="rId3"/>
          <a:srcRect/>
          <a:stretch/>
        </p:blipFill>
        <p:spPr>
          <a:xfrm>
            <a:off x="208350" y="203201"/>
            <a:ext cx="9893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EF44B-B729-01BD-3FBE-2253D6BB0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208350" y="203201"/>
            <a:ext cx="9893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622315-86E3-5845-E1A2-7BB068DE1B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205561" y="203201"/>
            <a:ext cx="10528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8B0BB-B0BA-F8C0-6ED7-938C286DB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205561" y="203201"/>
            <a:ext cx="10528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6E581-1D26-2AA4-4082-CAE19C0A1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208350" y="203201"/>
            <a:ext cx="9893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6F3AA8-21B2-C7CA-5E0E-75C5C4B066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>
          <a:blip r:embed="rId3"/>
          <a:srcRect/>
          <a:stretch/>
        </p:blipFill>
        <p:spPr>
          <a:xfrm>
            <a:off x="208350" y="203201"/>
            <a:ext cx="98932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AED8C-CB87-EEDB-1499-D81301AF45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205329" y="203201"/>
            <a:ext cx="103123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3748A-DFCD-D2AD-DD82-A5350BBBE7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/>
          <p:cNvPicPr preferRelativeResize="0"/>
          <p:nvPr/>
        </p:nvPicPr>
        <p:blipFill>
          <a:blip r:embed="rId3"/>
          <a:srcRect/>
          <a:stretch/>
        </p:blipFill>
        <p:spPr>
          <a:xfrm>
            <a:off x="205329" y="203201"/>
            <a:ext cx="103123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7080F-3F05-7279-DCD9-76494D2F8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4"/>
          <p:cNvPicPr preferRelativeResize="0"/>
          <p:nvPr/>
        </p:nvPicPr>
        <p:blipFill>
          <a:blip r:embed="rId3"/>
          <a:srcRect/>
          <a:stretch/>
        </p:blipFill>
        <p:spPr>
          <a:xfrm>
            <a:off x="205329" y="203201"/>
            <a:ext cx="10312398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FC3BA-FA15-68FE-2EEF-2563A8B3CB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rla" pitchFamily="2" charset="77"/>
              </a:rPr>
              <a:t>What is Classification?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87345" y="2976919"/>
          <a:ext cx="7817309" cy="310154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ChestPain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RestBP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MaxHR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ExAng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Thal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ysClr val="windowText" lastClr="000000"/>
                          </a:solidFill>
                        </a:rPr>
                        <a:t>AHD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typical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fixed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asymptomatic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asymptomatic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reversable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nonanginal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C18163A-F5A8-5742-8798-264590F6C6AD}"/>
              </a:ext>
            </a:extLst>
          </p:cNvPr>
          <p:cNvSpPr/>
          <p:nvPr/>
        </p:nvSpPr>
        <p:spPr>
          <a:xfrm>
            <a:off x="349292" y="995577"/>
            <a:ext cx="11493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Karla" pitchFamily="2" charset="0"/>
              </a:rPr>
              <a:t>Consider another dataset that contains 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binary outcome </a:t>
            </a:r>
            <a:r>
              <a:rPr lang="en-US" sz="2400" dirty="0">
                <a:solidFill>
                  <a:srgbClr val="404040"/>
                </a:solidFill>
                <a:latin typeface="Karla" pitchFamily="2" charset="0"/>
              </a:rPr>
              <a:t>AHD for 303 patients who presented with chest pain. </a:t>
            </a:r>
          </a:p>
        </p:txBody>
      </p:sp>
      <p:grpSp>
        <p:nvGrpSpPr>
          <p:cNvPr id="9" name="!!Group 11">
            <a:extLst>
              <a:ext uri="{FF2B5EF4-FFF2-40B4-BE49-F238E27FC236}">
                <a16:creationId xmlns:a16="http://schemas.microsoft.com/office/drawing/2014/main" id="{2A9D527F-6CF0-5BFD-816B-6B60B6EDA229}"/>
              </a:ext>
            </a:extLst>
          </p:cNvPr>
          <p:cNvGrpSpPr/>
          <p:nvPr/>
        </p:nvGrpSpPr>
        <p:grpSpPr>
          <a:xfrm>
            <a:off x="10213634" y="2613017"/>
            <a:ext cx="1847523" cy="1186544"/>
            <a:chOff x="10213634" y="2613017"/>
            <a:chExt cx="1847523" cy="1186544"/>
          </a:xfrm>
        </p:grpSpPr>
        <p:sp>
          <p:nvSpPr>
            <p:cNvPr id="3" name="Rounded Rectangular Callout 2">
              <a:extLst>
                <a:ext uri="{FF2B5EF4-FFF2-40B4-BE49-F238E27FC236}">
                  <a16:creationId xmlns:a16="http://schemas.microsoft.com/office/drawing/2014/main" id="{360E38CE-C6B5-E71B-95E8-BCCAA03470A8}"/>
                </a:ext>
              </a:extLst>
            </p:cNvPr>
            <p:cNvSpPr/>
            <p:nvPr/>
          </p:nvSpPr>
          <p:spPr>
            <a:xfrm flipH="1">
              <a:off x="10213634" y="2613017"/>
              <a:ext cx="1847523" cy="1186544"/>
            </a:xfrm>
            <a:prstGeom prst="wedgeRoundRectCallout">
              <a:avLst>
                <a:gd name="adj1" fmla="val 57796"/>
                <a:gd name="adj2" fmla="val 114134"/>
                <a:gd name="adj3" fmla="val 16667"/>
              </a:avLst>
            </a:prstGeom>
            <a:noFill/>
            <a:ln w="15875" cap="rnd" cmpd="thickThin">
              <a:solidFill>
                <a:srgbClr val="61616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arla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D3FB07-E042-A335-49AF-C26CB5DC0301}"/>
                </a:ext>
              </a:extLst>
            </p:cNvPr>
            <p:cNvSpPr txBox="1"/>
            <p:nvPr/>
          </p:nvSpPr>
          <p:spPr>
            <a:xfrm>
              <a:off x="10246923" y="2752503"/>
              <a:ext cx="18142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‘Yes’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 indicates 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presence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 of heart disease</a:t>
              </a:r>
            </a:p>
          </p:txBody>
        </p:sp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A8CDFAF-F3D5-2F85-35C7-1E991868297E}"/>
              </a:ext>
            </a:extLst>
          </p:cNvPr>
          <p:cNvSpPr/>
          <p:nvPr/>
        </p:nvSpPr>
        <p:spPr>
          <a:xfrm flipH="1">
            <a:off x="2221328" y="1891283"/>
            <a:ext cx="1813540" cy="91977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rgbClr val="6161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rla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D356D-2BD6-E857-9B9C-E0D1E1BA902A}"/>
              </a:ext>
            </a:extLst>
          </p:cNvPr>
          <p:cNvSpPr txBox="1"/>
          <p:nvPr/>
        </p:nvSpPr>
        <p:spPr>
          <a:xfrm>
            <a:off x="2514534" y="2004423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rgbClr val="404040"/>
                </a:solidFill>
                <a:latin typeface="Karla" pitchFamily="2" charset="77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  <a:ea typeface="Karla" charset="0"/>
                <a:cs typeface="Karla" charset="0"/>
              </a:rPr>
              <a:t>predictors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A0E0D0-F166-D9AB-3891-31D307CB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4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87250" y="3366817"/>
                <a:ext cx="37161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Prob.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000" dirty="0">
                  <a:solidFill>
                    <a:srgbClr val="464646"/>
                  </a:solidFill>
                  <a:latin typeface="Karla" pitchFamily="2" charset="77"/>
                </a:endParaRPr>
              </a:p>
              <a:p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Prob.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=0:   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250" y="3366817"/>
                <a:ext cx="3716110" cy="707886"/>
              </a:xfrm>
              <a:prstGeom prst="rect">
                <a:avLst/>
              </a:prstGeom>
              <a:blipFill>
                <a:blip r:embed="rId2"/>
                <a:stretch>
                  <a:fillRect l="-1706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87250" y="4456258"/>
                <a:ext cx="678006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Karla" pitchFamily="2" charset="77"/>
                  </a:rPr>
                  <a:t>where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 and therefore </a:t>
                </a:r>
                <a:r>
                  <a:rPr lang="en-US" sz="2000" i="1" dirty="0">
                    <a:solidFill>
                      <a:srgbClr val="464646"/>
                    </a:solidFill>
                    <a:latin typeface="Karla" pitchFamily="2" charset="77"/>
                  </a:rPr>
                  <a:t>p</a:t>
                </a:r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 depends on X.</a:t>
                </a:r>
              </a:p>
              <a:p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Thus, not every </a:t>
                </a:r>
                <a:r>
                  <a:rPr lang="en-US" sz="2000" i="1" dirty="0">
                    <a:solidFill>
                      <a:srgbClr val="464646"/>
                    </a:solidFill>
                    <a:latin typeface="Karla" pitchFamily="2" charset="77"/>
                    <a:ea typeface="Cambria Math" charset="0"/>
                    <a:cs typeface="Cambria Math" charset="0"/>
                  </a:rPr>
                  <a:t>p</a:t>
                </a:r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 is the same for each individual measurement.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250" y="4456258"/>
                <a:ext cx="6780060" cy="1015663"/>
              </a:xfrm>
              <a:prstGeom prst="rect">
                <a:avLst/>
              </a:prstGeom>
              <a:blipFill>
                <a:blip r:embed="rId3"/>
                <a:stretch>
                  <a:fillRect l="-935" t="-2439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041" y="2222681"/>
            <a:ext cx="52959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B87C74-3632-704F-B2AC-873835F5E7A8}"/>
                  </a:ext>
                </a:extLst>
              </p:cNvPr>
              <p:cNvSpPr txBox="1"/>
              <p:nvPr/>
            </p:nvSpPr>
            <p:spPr>
              <a:xfrm>
                <a:off x="8688482" y="3545150"/>
                <a:ext cx="3976440" cy="412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B87C74-3632-704F-B2AC-873835F5E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482" y="3545150"/>
                <a:ext cx="3976440" cy="412934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AA7A201-52D1-4448-AF89-5E7A59AC1D5B}"/>
              </a:ext>
            </a:extLst>
          </p:cNvPr>
          <p:cNvSpPr txBox="1"/>
          <p:nvPr/>
        </p:nvSpPr>
        <p:spPr>
          <a:xfrm>
            <a:off x="349292" y="1010129"/>
            <a:ext cx="1131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For any X, the probability of getting heads or tails (1 or 0)  is given by the logistic function shown in the plot as an orange line.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153B-9F5D-0144-944A-BABC02897A77}"/>
              </a:ext>
            </a:extLst>
          </p:cNvPr>
          <p:cNvSpPr txBox="1"/>
          <p:nvPr/>
        </p:nvSpPr>
        <p:spPr>
          <a:xfrm>
            <a:off x="8761535" y="3192403"/>
            <a:ext cx="241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0F5DA-A951-ABC5-0F31-87B60D52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27C27-8920-5888-7FA1-D8D325E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87250" y="3366817"/>
                <a:ext cx="37161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Prob.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000" dirty="0">
                  <a:solidFill>
                    <a:srgbClr val="464646"/>
                  </a:solidFill>
                  <a:latin typeface="Karla" pitchFamily="2" charset="77"/>
                </a:endParaRPr>
              </a:p>
              <a:p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Prob.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=0:   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250" y="3366817"/>
                <a:ext cx="3716110" cy="707886"/>
              </a:xfrm>
              <a:prstGeom prst="rect">
                <a:avLst/>
              </a:prstGeom>
              <a:blipFill>
                <a:blip r:embed="rId2"/>
                <a:stretch>
                  <a:fillRect l="-1639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87250" y="4456258"/>
                <a:ext cx="678006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Karla" pitchFamily="2" charset="77"/>
                  </a:rPr>
                  <a:t>where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464646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 and therefore </a:t>
                </a:r>
                <a:r>
                  <a:rPr lang="en-US" sz="2000" i="1" dirty="0">
                    <a:solidFill>
                      <a:srgbClr val="464646"/>
                    </a:solidFill>
                    <a:latin typeface="Karla" pitchFamily="2" charset="77"/>
                  </a:rPr>
                  <a:t>p</a:t>
                </a:r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 depends on X.</a:t>
                </a:r>
              </a:p>
              <a:p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Thus, not every </a:t>
                </a:r>
                <a:r>
                  <a:rPr lang="en-US" sz="2000" i="1" dirty="0">
                    <a:solidFill>
                      <a:srgbClr val="464646"/>
                    </a:solidFill>
                    <a:latin typeface="Karla" pitchFamily="2" charset="77"/>
                    <a:ea typeface="Cambria Math" charset="0"/>
                    <a:cs typeface="Cambria Math" charset="0"/>
                  </a:rPr>
                  <a:t>p</a:t>
                </a:r>
                <a:r>
                  <a:rPr lang="en-US" sz="2000" dirty="0">
                    <a:solidFill>
                      <a:srgbClr val="464646"/>
                    </a:solidFill>
                    <a:latin typeface="Karla" pitchFamily="2" charset="77"/>
                  </a:rPr>
                  <a:t> is the same for each individual measurement.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250" y="4456258"/>
                <a:ext cx="6780060" cy="1015663"/>
              </a:xfrm>
              <a:prstGeom prst="rect">
                <a:avLst/>
              </a:prstGeom>
              <a:blipFill>
                <a:blip r:embed="rId3"/>
                <a:stretch>
                  <a:fillRect l="-89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041" y="2222681"/>
            <a:ext cx="52959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B87C74-3632-704F-B2AC-873835F5E7A8}"/>
                  </a:ext>
                </a:extLst>
              </p:cNvPr>
              <p:cNvSpPr txBox="1"/>
              <p:nvPr/>
            </p:nvSpPr>
            <p:spPr>
              <a:xfrm>
                <a:off x="8688482" y="3545150"/>
                <a:ext cx="3976440" cy="412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B87C74-3632-704F-B2AC-873835F5E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482" y="3545150"/>
                <a:ext cx="3976440" cy="412934"/>
              </a:xfrm>
              <a:prstGeom prst="rect">
                <a:avLst/>
              </a:prstGeom>
              <a:blipFill>
                <a:blip r:embed="rId5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AA7A201-52D1-4448-AF89-5E7A59AC1D5B}"/>
              </a:ext>
            </a:extLst>
          </p:cNvPr>
          <p:cNvSpPr txBox="1"/>
          <p:nvPr/>
        </p:nvSpPr>
        <p:spPr>
          <a:xfrm>
            <a:off x="349292" y="1010129"/>
            <a:ext cx="1131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For any X, the probability of getting heads or tails (1 or 0)  is given by the logistic function shown in the plot as an orange line.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5153B-9F5D-0144-944A-BABC02897A77}"/>
              </a:ext>
            </a:extLst>
          </p:cNvPr>
          <p:cNvSpPr txBox="1"/>
          <p:nvPr/>
        </p:nvSpPr>
        <p:spPr>
          <a:xfrm>
            <a:off x="8761535" y="3192403"/>
            <a:ext cx="241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0F5DA-A951-ABC5-0F31-87B60D52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27C27-8920-5888-7FA1-D8D325E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3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41515" y="4216730"/>
                <a:ext cx="7708970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𝐵𝐶𝐸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15" y="4216730"/>
                <a:ext cx="7708970" cy="1195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AB43CCC-E801-3D49-B8F2-818A67B582E4}"/>
              </a:ext>
            </a:extLst>
          </p:cNvPr>
          <p:cNvSpPr txBox="1"/>
          <p:nvPr/>
        </p:nvSpPr>
        <p:spPr>
          <a:xfrm>
            <a:off x="349291" y="3461471"/>
            <a:ext cx="7398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The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Binary Cross Entropy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is expressed as follows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9C9B2-B3C5-0B51-6597-E86C1B95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07D1B-5E7C-BB4F-0ADC-5E5DA995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F01D7-BE7A-87EE-AE6A-482325CD684D}"/>
              </a:ext>
            </a:extLst>
          </p:cNvPr>
          <p:cNvSpPr txBox="1"/>
          <p:nvPr/>
        </p:nvSpPr>
        <p:spPr>
          <a:xfrm>
            <a:off x="349291" y="2087190"/>
            <a:ext cx="9275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The loss function that we use for Logistic Regression is not </a:t>
            </a:r>
            <a:r>
              <a:rPr lang="en-US" sz="2400" dirty="0">
                <a:solidFill>
                  <a:schemeClr val="accent2"/>
                </a:solidFill>
                <a:latin typeface="Karla" pitchFamily="2" charset="77"/>
              </a:rPr>
              <a:t>MSE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,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but </a:t>
            </a:r>
            <a:r>
              <a:rPr lang="en-US" sz="2400" dirty="0">
                <a:solidFill>
                  <a:schemeClr val="accent1"/>
                </a:solidFill>
                <a:latin typeface="Karla" pitchFamily="2" charset="77"/>
              </a:rPr>
              <a:t>Binary Cross Entropy.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3E4CF2-CE10-4FFC-2D45-C860094033BF}"/>
                  </a:ext>
                </a:extLst>
              </p:cNvPr>
              <p:cNvSpPr txBox="1"/>
              <p:nvPr/>
            </p:nvSpPr>
            <p:spPr>
              <a:xfrm>
                <a:off x="349291" y="1213013"/>
                <a:ext cx="10383363" cy="48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model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takes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form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Karla" pitchFamily="2" charset="0"/>
                            </a:rPr>
                            <m:t>: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3E4CF2-CE10-4FFC-2D45-C86009403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91" y="1213013"/>
                <a:ext cx="10383363" cy="484363"/>
              </a:xfrm>
              <a:prstGeom prst="rect">
                <a:avLst/>
              </a:prstGeom>
              <a:blipFill>
                <a:blip r:embed="rId3"/>
                <a:stretch>
                  <a:fillRect l="-176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96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5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AA1C-7896-D13D-E312-FC08FB9D2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MLU-Explain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A8CC1DD-E990-7E09-03C5-AF59CEDC0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519" y="3220480"/>
            <a:ext cx="7520961" cy="28834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397D8-EFA6-FC58-2C5C-1342A6DB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78AC2-7CD6-E418-AD71-20F775CE0008}"/>
              </a:ext>
            </a:extLst>
          </p:cNvPr>
          <p:cNvSpPr txBox="1"/>
          <p:nvPr/>
        </p:nvSpPr>
        <p:spPr>
          <a:xfrm>
            <a:off x="926274" y="1211283"/>
            <a:ext cx="9203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77"/>
              </a:rPr>
              <a:t>MLU-Explain from Amazon hosts many interactive visual explanations of core machine learning concepts. Their page for logistic regression is a great resource!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3B2F3-F4A5-C24E-8298-94C5FBE9434F}"/>
              </a:ext>
            </a:extLst>
          </p:cNvPr>
          <p:cNvSpPr txBox="1"/>
          <p:nvPr/>
        </p:nvSpPr>
        <p:spPr>
          <a:xfrm>
            <a:off x="926274" y="2461931"/>
            <a:ext cx="6296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https://mlu-explain.github.io/logistic-regression/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8837B-3527-B8FC-6205-D48AB93C0AEB}"/>
              </a:ext>
            </a:extLst>
          </p:cNvPr>
          <p:cNvSpPr/>
          <p:nvPr/>
        </p:nvSpPr>
        <p:spPr>
          <a:xfrm>
            <a:off x="154379" y="6370320"/>
            <a:ext cx="1151907" cy="36512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68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117672"/>
                <a:ext cx="11493416" cy="3415827"/>
              </a:xfrm>
            </p:spPr>
            <p:txBody>
              <a:bodyPr/>
              <a:lstStyle/>
              <a:p>
                <a:r>
                  <a:rPr lang="en-US" sz="2400" dirty="0"/>
                  <a:t>The likelihood of a single observation for </a:t>
                </a:r>
                <a:r>
                  <a:rPr lang="en-US" sz="2400" i="1" dirty="0"/>
                  <a:t>p</a:t>
                </a:r>
                <a:r>
                  <a:rPr lang="en-US" sz="2400" dirty="0"/>
                  <a:t> given </a:t>
                </a:r>
                <a:r>
                  <a:rPr lang="en-US" sz="2400" i="1" dirty="0"/>
                  <a:t>x and true label y </a:t>
                </a:r>
                <a:r>
                  <a:rPr lang="en-US" sz="2400" dirty="0"/>
                  <a:t>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Assuming the observations are independent,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 total probability (or likelihood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getting a certain outcome </a:t>
                </a:r>
                <a:r>
                  <a:rPr lang="en-US" sz="2400" dirty="0"/>
                  <a:t>will be the product of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all</a:t>
                </a:r>
                <a:r>
                  <a:rPr lang="en-US" sz="2400" i="1" dirty="0"/>
                  <a:t> </a:t>
                </a:r>
                <a:r>
                  <a:rPr lang="en-US" sz="2400" dirty="0"/>
                  <a:t>individual</a:t>
                </a:r>
                <a:r>
                  <a:rPr lang="en-US" sz="2400" i="1" dirty="0"/>
                  <a:t> </a:t>
                </a:r>
                <a:r>
                  <a:rPr lang="en-US" sz="2400" dirty="0"/>
                  <a:t>likelihoods.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117672"/>
                <a:ext cx="11493416" cy="3415827"/>
              </a:xfrm>
              <a:blipFill>
                <a:blip r:embed="rId2"/>
                <a:stretch>
                  <a:fillRect l="-795" t="-142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38533" y="1916892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rgbClr val="262626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rgbClr val="262626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rgbClr val="26262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rgbClr val="262626"/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rgbClr val="262626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rgbClr val="26262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rgbClr val="26262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rgbClr val="262626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rgbClr val="26262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rgbClr val="262626"/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533" y="1916892"/>
                <a:ext cx="6314934" cy="512704"/>
              </a:xfrm>
              <a:prstGeom prst="rect">
                <a:avLst/>
              </a:prstGeom>
              <a:blipFill>
                <a:blip r:embed="rId3"/>
                <a:stretch>
                  <a:fillRect l="-601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8687" y="4731167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62626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26262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rgbClr val="262626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262626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26262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262626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262626"/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rgbClr val="26262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rgbClr val="262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rgbClr val="262626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26262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262626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87" y="4731167"/>
                <a:ext cx="8314648" cy="1195007"/>
              </a:xfrm>
              <a:prstGeom prst="rect">
                <a:avLst/>
              </a:prstGeom>
              <a:blipFill>
                <a:blip r:embed="rId4"/>
                <a:stretch>
                  <a:fillRect t="-147368" b="-20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725E3-326E-2A02-E457-2735F8A9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5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95697" y="1940709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697" y="1940709"/>
                <a:ext cx="8314648" cy="1195007"/>
              </a:xfrm>
              <a:prstGeom prst="rect">
                <a:avLst/>
              </a:prstGeom>
              <a:blipFill>
                <a:blip r:embed="rId3"/>
                <a:stretch>
                  <a:fillRect t="-147368" b="-20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C1666D-DE45-D74A-82BE-E1D123D0A367}"/>
                  </a:ext>
                </a:extLst>
              </p:cNvPr>
              <p:cNvSpPr txBox="1"/>
              <p:nvPr/>
            </p:nvSpPr>
            <p:spPr>
              <a:xfrm>
                <a:off x="629952" y="3722284"/>
                <a:ext cx="109320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464646"/>
                    </a:solidFill>
                    <a:latin typeface="Karla" pitchFamily="2" charset="77"/>
                  </a:rPr>
                  <a:t>The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Karla" pitchFamily="2" charset="77"/>
                  </a:rPr>
                  <a:t>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77"/>
                  </a:rPr>
                  <a:t>best model </a:t>
                </a:r>
                <a:r>
                  <a:rPr lang="en-US" sz="2400" dirty="0">
                    <a:solidFill>
                      <a:srgbClr val="464646"/>
                    </a:solidFill>
                    <a:latin typeface="Karla" pitchFamily="2" charset="77"/>
                  </a:rPr>
                  <a:t>is the model that gives us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argm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400" i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77"/>
                  </a:rPr>
                  <a:t> .</a:t>
                </a:r>
              </a:p>
              <a:p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77"/>
                </a:endParaRPr>
              </a:p>
              <a:p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77"/>
                </a:endParaRPr>
              </a:p>
              <a:p>
                <a:r>
                  <a:rPr lang="en-US" sz="2400" dirty="0">
                    <a:solidFill>
                      <a:srgbClr val="464646"/>
                    </a:solidFill>
                    <a:latin typeface="Karla" pitchFamily="2" charset="77"/>
                  </a:rPr>
                  <a:t>We can adjust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pitchFamily="2" charset="77"/>
                  </a:rPr>
                  <a:t> values such as we get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argmax</m:t>
                    </m:r>
                    <m:r>
                      <a:rPr lang="en-US" sz="24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pitchFamily="2" charset="77"/>
                  </a:rPr>
                  <a:t>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77"/>
                  </a:rPr>
                  <a:t>for our data </a:t>
                </a:r>
                <a:r>
                  <a:rPr lang="en-US" sz="2400" dirty="0">
                    <a:solidFill>
                      <a:srgbClr val="464646"/>
                    </a:solidFill>
                    <a:latin typeface="Karla" pitchFamily="2" charset="77"/>
                  </a:rPr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C1666D-DE45-D74A-82BE-E1D123D0A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52" y="3722284"/>
                <a:ext cx="10932095" cy="1569660"/>
              </a:xfrm>
              <a:prstGeom prst="rect">
                <a:avLst/>
              </a:prstGeom>
              <a:blipFill>
                <a:blip r:embed="rId4"/>
                <a:stretch>
                  <a:fillRect l="-836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CFBC89F-B007-55B5-E1B0-E77BEDAD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7913EA-E778-4953-2810-CB8818C4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8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95697" y="134054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697" y="1340545"/>
                <a:ext cx="8314648" cy="1195007"/>
              </a:xfrm>
              <a:prstGeom prst="rect">
                <a:avLst/>
              </a:prstGeom>
              <a:blipFill>
                <a:blip r:embed="rId3"/>
                <a:stretch>
                  <a:fillRect t="-146316" b="-20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C1666D-DE45-D74A-82BE-E1D123D0A367}"/>
                  </a:ext>
                </a:extLst>
              </p:cNvPr>
              <p:cNvSpPr txBox="1"/>
              <p:nvPr/>
            </p:nvSpPr>
            <p:spPr>
              <a:xfrm>
                <a:off x="582491" y="2892290"/>
                <a:ext cx="10932095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464646"/>
                    </a:solidFill>
                    <a:latin typeface="Karla" pitchFamily="2" charset="77"/>
                  </a:rPr>
                  <a:t>We usually do not like to deal with products, so we can show that finding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24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pitchFamily="2" charset="77"/>
                  </a:rPr>
                  <a:t>is INDENTICAL to finding the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sz="2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(−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77"/>
                  </a:rPr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C1666D-DE45-D74A-82BE-E1D123D0A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1" y="2892290"/>
                <a:ext cx="10932095" cy="878510"/>
              </a:xfrm>
              <a:prstGeom prst="rect">
                <a:avLst/>
              </a:prstGeom>
              <a:blipFill>
                <a:blip r:embed="rId4"/>
                <a:stretch>
                  <a:fillRect l="-929" t="-5634" r="-581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CFBC89F-B007-55B5-E1B0-E77BEDAD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3CA1D-8EF8-16A0-7CE3-B279ED78CEEF}"/>
              </a:ext>
            </a:extLst>
          </p:cNvPr>
          <p:cNvSpPr txBox="1"/>
          <p:nvPr/>
        </p:nvSpPr>
        <p:spPr>
          <a:xfrm>
            <a:off x="582491" y="4345629"/>
            <a:ext cx="1093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First, we note that: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B54C-2D34-7E2B-F7F8-881279D106E6}"/>
                  </a:ext>
                </a:extLst>
              </p:cNvPr>
              <p:cNvSpPr txBox="1"/>
              <p:nvPr/>
            </p:nvSpPr>
            <p:spPr>
              <a:xfrm>
                <a:off x="3646771" y="4825663"/>
                <a:ext cx="6062622" cy="69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800" b="0" i="0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B54C-2D34-7E2B-F7F8-881279D10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771" y="4825663"/>
                <a:ext cx="6062622" cy="691792"/>
              </a:xfrm>
              <a:prstGeom prst="rect">
                <a:avLst/>
              </a:prstGeom>
              <a:blipFill>
                <a:blip r:embed="rId5"/>
                <a:stretch>
                  <a:fillRect l="-1046" r="-1674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F7291-B59F-6691-4EEC-E7B517A8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3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0846" y="4521977"/>
                <a:ext cx="11690308" cy="1045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2800" i="1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sz="2800" b="0" i="1" smtClean="0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46" y="4521977"/>
                <a:ext cx="11690308" cy="1045543"/>
              </a:xfrm>
              <a:prstGeom prst="rect">
                <a:avLst/>
              </a:prstGeom>
              <a:blipFill>
                <a:blip r:embed="rId2"/>
                <a:stretch>
                  <a:fillRect t="-146988" b="-20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9C1666D-DE45-D74A-82BE-E1D123D0A367}"/>
              </a:ext>
            </a:extLst>
          </p:cNvPr>
          <p:cNvSpPr txBox="1"/>
          <p:nvPr/>
        </p:nvSpPr>
        <p:spPr>
          <a:xfrm>
            <a:off x="349292" y="1164198"/>
            <a:ext cx="1093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First, we note that: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B5F5E-E874-7A45-B7D9-C9456DC55075}"/>
              </a:ext>
            </a:extLst>
          </p:cNvPr>
          <p:cNvSpPr txBox="1"/>
          <p:nvPr/>
        </p:nvSpPr>
        <p:spPr>
          <a:xfrm>
            <a:off x="349292" y="3580983"/>
            <a:ext cx="1093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which we can expand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6FFE4E-7AAA-17B5-FDCC-158F2BA3A0FB}"/>
                  </a:ext>
                </a:extLst>
              </p:cNvPr>
              <p:cNvSpPr txBox="1"/>
              <p:nvPr/>
            </p:nvSpPr>
            <p:spPr>
              <a:xfrm>
                <a:off x="3064689" y="1787030"/>
                <a:ext cx="6062622" cy="691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800" b="0" i="0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6FFE4E-7AAA-17B5-FDCC-158F2BA3A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689" y="1787030"/>
                <a:ext cx="6062622" cy="691792"/>
              </a:xfrm>
              <a:prstGeom prst="rect">
                <a:avLst/>
              </a:prstGeom>
              <a:blipFill>
                <a:blip r:embed="rId3"/>
                <a:stretch>
                  <a:fillRect l="-837" r="-1674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6EBC0-B26A-A48D-1D46-D52F1F51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54EE51-8B60-A242-8DB3-4F24B49C5D97}"/>
                  </a:ext>
                </a:extLst>
              </p:cNvPr>
              <p:cNvSpPr txBox="1"/>
              <p:nvPr/>
            </p:nvSpPr>
            <p:spPr>
              <a:xfrm>
                <a:off x="2255880" y="3267342"/>
                <a:ext cx="767638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464646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54EE51-8B60-A242-8DB3-4F24B49C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880" y="3267342"/>
                <a:ext cx="7676382" cy="988540"/>
              </a:xfrm>
              <a:prstGeom prst="rect">
                <a:avLst/>
              </a:prstGeom>
              <a:blipFill>
                <a:blip r:embed="rId2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9A174A-CBD3-AE44-885F-5AED2F22CCAE}"/>
                  </a:ext>
                </a:extLst>
              </p:cNvPr>
              <p:cNvSpPr txBox="1"/>
              <p:nvPr/>
            </p:nvSpPr>
            <p:spPr>
              <a:xfrm>
                <a:off x="2478010" y="5061584"/>
                <a:ext cx="8023736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464646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smtClean="0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  <m:sup/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9A174A-CBD3-AE44-885F-5AED2F22C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010" y="5061584"/>
                <a:ext cx="8023736" cy="988540"/>
              </a:xfrm>
              <a:prstGeom prst="rect">
                <a:avLst/>
              </a:prstGeom>
              <a:blipFill>
                <a:blip r:embed="rId3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0F90B7-53E6-684A-9CE9-991E6BCC90AE}"/>
              </a:ext>
            </a:extLst>
          </p:cNvPr>
          <p:cNvSpPr txBox="1"/>
          <p:nvPr/>
        </p:nvSpPr>
        <p:spPr>
          <a:xfrm>
            <a:off x="489893" y="2634724"/>
            <a:ext cx="1093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We use the property that the log of a product is the sum of the logs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9419DB-85E0-014C-BA7C-C57750945CE4}"/>
                  </a:ext>
                </a:extLst>
              </p:cNvPr>
              <p:cNvSpPr txBox="1"/>
              <p:nvPr/>
            </p:nvSpPr>
            <p:spPr>
              <a:xfrm>
                <a:off x="489893" y="4396361"/>
                <a:ext cx="10932095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77"/>
                  </a:rPr>
                  <a:t>And that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7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9419DB-85E0-014C-BA7C-C57750945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93" y="4396361"/>
                <a:ext cx="10932095" cy="468205"/>
              </a:xfrm>
              <a:prstGeom prst="rect">
                <a:avLst/>
              </a:prstGeom>
              <a:blipFill>
                <a:blip r:embed="rId4"/>
                <a:stretch>
                  <a:fillRect l="-812"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61B9BC1-DB6A-0185-FD77-0D002C17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D723D4-C3D8-49C7-47F0-0FE03D2A094F}"/>
                  </a:ext>
                </a:extLst>
              </p:cNvPr>
              <p:cNvSpPr txBox="1"/>
              <p:nvPr/>
            </p:nvSpPr>
            <p:spPr>
              <a:xfrm>
                <a:off x="248917" y="1203879"/>
                <a:ext cx="11690308" cy="1045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2800" i="1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sz="2800" b="0" i="1" smtClean="0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464646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464646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D723D4-C3D8-49C7-47F0-0FE03D2A0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7" y="1203879"/>
                <a:ext cx="11690308" cy="1045543"/>
              </a:xfrm>
              <a:prstGeom prst="rect">
                <a:avLst/>
              </a:prstGeom>
              <a:blipFill>
                <a:blip r:embed="rId5"/>
                <a:stretch>
                  <a:fillRect t="-144048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608F2-7256-CAC1-4C5B-2B56F525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2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96022" y="5279168"/>
                <a:ext cx="7708970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  <m:t>𝐵𝐶𝐸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646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64646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rgbClr val="464646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rgbClr val="464646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464646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rgbClr val="464646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464646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022" y="5279168"/>
                <a:ext cx="7708970" cy="1195007"/>
              </a:xfrm>
              <a:prstGeom prst="rect">
                <a:avLst/>
              </a:prstGeom>
              <a:blipFill>
                <a:blip r:embed="rId2"/>
                <a:stretch>
                  <a:fillRect l="-658" t="-147368" r="-1316" b="-20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C1666D-DE45-D74A-82BE-E1D123D0A367}"/>
                  </a:ext>
                </a:extLst>
              </p:cNvPr>
              <p:cNvSpPr txBox="1"/>
              <p:nvPr/>
            </p:nvSpPr>
            <p:spPr>
              <a:xfrm>
                <a:off x="629952" y="1727386"/>
                <a:ext cx="10932095" cy="692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</m:t>
                            </m:r>
                            <m: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𝑎𝑥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argm</m:t>
                                </m:r>
                                <m: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</m:t>
                        </m:r>
                        <m:r>
                          <a:rPr lang="en-US" sz="24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lim>
                    </m:limLow>
                    <m:r>
                      <a:rPr lang="en-US" sz="24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(−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  <m:r>
                          <a:rPr lang="en-US" sz="2400" b="0" i="0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(−</m:t>
                        </m:r>
                      </m:e>
                      <m:lim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lim>
                    </m:limLow>
                    <m:r>
                      <a:rPr lang="en-US" sz="2400" i="1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C1666D-DE45-D74A-82BE-E1D123D0A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52" y="1727386"/>
                <a:ext cx="10932095" cy="692049"/>
              </a:xfrm>
              <a:prstGeom prst="rect">
                <a:avLst/>
              </a:prstGeom>
              <a:blipFill>
                <a:blip r:embed="rId3"/>
                <a:stretch>
                  <a:fillRect l="-116" t="-5357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7D62CB-B400-6C4F-9627-E2225FA84264}"/>
              </a:ext>
            </a:extLst>
          </p:cNvPr>
          <p:cNvSpPr txBox="1"/>
          <p:nvPr/>
        </p:nvSpPr>
        <p:spPr>
          <a:xfrm>
            <a:off x="505379" y="1016989"/>
            <a:ext cx="1158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Maximizing a function is equivalent to minimizing the negative of the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DF47A5-605A-2B4B-97B5-EBE2BE2A0A25}"/>
                  </a:ext>
                </a:extLst>
              </p:cNvPr>
              <p:cNvSpPr txBox="1"/>
              <p:nvPr/>
            </p:nvSpPr>
            <p:spPr>
              <a:xfrm>
                <a:off x="1851428" y="3501918"/>
                <a:ext cx="9059022" cy="685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en-US" sz="240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  <m:r>
                          <a:rPr lang="en-US" sz="2400" b="0" i="0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(−</m:t>
                        </m:r>
                      </m:e>
                      <m:lim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lim>
                    </m:limLow>
                    <m:r>
                      <a:rPr lang="en-US" sz="2400" i="1">
                        <a:solidFill>
                          <a:srgbClr val="46464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)  =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46464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400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6464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46464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46464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46464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46464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46464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46464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46464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46464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sup/>
                            </m:sSup>
                          </m:e>
                        </m:func>
                      </m:e>
                    </m:nary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DF47A5-605A-2B4B-97B5-EBE2BE2A0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428" y="3501918"/>
                <a:ext cx="9059022" cy="685957"/>
              </a:xfrm>
              <a:prstGeom prst="rect">
                <a:avLst/>
              </a:prstGeom>
              <a:blipFill>
                <a:blip r:embed="rId4"/>
                <a:stretch>
                  <a:fillRect l="-560" t="-85185" b="-10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9A18580-EE4A-6D45-8E9E-23C2C3C875C3}"/>
              </a:ext>
            </a:extLst>
          </p:cNvPr>
          <p:cNvSpPr txBox="1"/>
          <p:nvPr/>
        </p:nvSpPr>
        <p:spPr>
          <a:xfrm>
            <a:off x="505379" y="2791982"/>
            <a:ext cx="675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Using the formula for the log-likelihood, we 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43CCC-E801-3D49-B8F2-818A67B582E4}"/>
              </a:ext>
            </a:extLst>
          </p:cNvPr>
          <p:cNvSpPr txBox="1"/>
          <p:nvPr/>
        </p:nvSpPr>
        <p:spPr>
          <a:xfrm>
            <a:off x="505379" y="4566975"/>
            <a:ext cx="8042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The final loss, called the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Binary Cross Entropy,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77"/>
              </a:rPr>
              <a:t>is then: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9C9B2-B3C5-0B51-6597-E86C1B95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07D1B-5E7C-BB4F-0ADC-5E5DA995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rla" pitchFamily="2" charset="77"/>
              </a:rPr>
              <a:t>What is Classification?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87345" y="2976919"/>
          <a:ext cx="7817309" cy="310154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ChestPain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RestBP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MaxHR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ExAng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Thal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ysClr val="windowText" lastClr="000000"/>
                          </a:solidFill>
                        </a:rPr>
                        <a:t>AHD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typical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fixed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asymptomatic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asymptomatic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reversable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solidFill>
                            <a:srgbClr val="404040"/>
                          </a:solidFill>
                        </a:rPr>
                        <a:t>nonanginal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solidFill>
                            <a:srgbClr val="404040"/>
                          </a:solidFill>
                        </a:rPr>
                        <a:t>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rgbClr val="40404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solidFill>
                            <a:srgbClr val="404040"/>
                          </a:solidFill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C18163A-F5A8-5742-8798-264590F6C6AD}"/>
              </a:ext>
            </a:extLst>
          </p:cNvPr>
          <p:cNvSpPr/>
          <p:nvPr/>
        </p:nvSpPr>
        <p:spPr>
          <a:xfrm>
            <a:off x="349292" y="995577"/>
            <a:ext cx="11493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Karla" pitchFamily="2" charset="0"/>
              </a:rPr>
              <a:t>Consider another dataset that contains 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binary outcome </a:t>
            </a:r>
            <a:r>
              <a:rPr lang="en-US" sz="2400" dirty="0">
                <a:solidFill>
                  <a:srgbClr val="404040"/>
                </a:solidFill>
                <a:latin typeface="Karla" pitchFamily="2" charset="0"/>
              </a:rPr>
              <a:t>AHD for 303 patients who presented with chest pain. </a:t>
            </a:r>
          </a:p>
        </p:txBody>
      </p:sp>
      <p:grpSp>
        <p:nvGrpSpPr>
          <p:cNvPr id="9" name="!!Group 11">
            <a:extLst>
              <a:ext uri="{FF2B5EF4-FFF2-40B4-BE49-F238E27FC236}">
                <a16:creationId xmlns:a16="http://schemas.microsoft.com/office/drawing/2014/main" id="{E43785DE-CC0E-E683-AC2F-342CCD3D6838}"/>
              </a:ext>
            </a:extLst>
          </p:cNvPr>
          <p:cNvGrpSpPr/>
          <p:nvPr/>
        </p:nvGrpSpPr>
        <p:grpSpPr>
          <a:xfrm>
            <a:off x="10213634" y="1972937"/>
            <a:ext cx="1847523" cy="1186544"/>
            <a:chOff x="10213634" y="1972937"/>
            <a:chExt cx="1847523" cy="1186544"/>
          </a:xfrm>
        </p:grpSpPr>
        <p:sp>
          <p:nvSpPr>
            <p:cNvPr id="3" name="Rounded Rectangular Callout 2">
              <a:extLst>
                <a:ext uri="{FF2B5EF4-FFF2-40B4-BE49-F238E27FC236}">
                  <a16:creationId xmlns:a16="http://schemas.microsoft.com/office/drawing/2014/main" id="{360E38CE-C6B5-E71B-95E8-BCCAA03470A8}"/>
                </a:ext>
              </a:extLst>
            </p:cNvPr>
            <p:cNvSpPr/>
            <p:nvPr/>
          </p:nvSpPr>
          <p:spPr>
            <a:xfrm flipH="1">
              <a:off x="10213634" y="1972937"/>
              <a:ext cx="1847523" cy="1186544"/>
            </a:xfrm>
            <a:prstGeom prst="wedgeRoundRectCallout">
              <a:avLst>
                <a:gd name="adj1" fmla="val 57796"/>
                <a:gd name="adj2" fmla="val 114134"/>
                <a:gd name="adj3" fmla="val 16667"/>
              </a:avLst>
            </a:prstGeom>
            <a:noFill/>
            <a:ln w="15875" cap="rnd" cmpd="thickThin">
              <a:solidFill>
                <a:srgbClr val="61616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Karla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D3FB07-E042-A335-49AF-C26CB5DC0301}"/>
                </a:ext>
              </a:extLst>
            </p:cNvPr>
            <p:cNvSpPr txBox="1"/>
            <p:nvPr/>
          </p:nvSpPr>
          <p:spPr>
            <a:xfrm>
              <a:off x="10230278" y="2104544"/>
              <a:ext cx="18142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‘No’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 indicates 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absence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  <a:ea typeface="Karla" charset="0"/>
                  <a:cs typeface="Karla" charset="0"/>
                </a:rPr>
                <a:t> of heart disease</a:t>
              </a:r>
            </a:p>
          </p:txBody>
        </p:sp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A8CDFAF-F3D5-2F85-35C7-1E991868297E}"/>
              </a:ext>
            </a:extLst>
          </p:cNvPr>
          <p:cNvSpPr/>
          <p:nvPr/>
        </p:nvSpPr>
        <p:spPr>
          <a:xfrm flipH="1">
            <a:off x="2221328" y="1891283"/>
            <a:ext cx="1813540" cy="91977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rgbClr val="6161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arla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D356D-2BD6-E857-9B9C-E0D1E1BA902A}"/>
              </a:ext>
            </a:extLst>
          </p:cNvPr>
          <p:cNvSpPr txBox="1"/>
          <p:nvPr/>
        </p:nvSpPr>
        <p:spPr>
          <a:xfrm>
            <a:off x="2514534" y="2004423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rgbClr val="404040"/>
                </a:solidFill>
                <a:latin typeface="Karla" pitchFamily="2" charset="77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  <a:ea typeface="Karla" charset="0"/>
                <a:cs typeface="Karla" charset="0"/>
              </a:rPr>
              <a:t>predictors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1E28B3-133E-D3D0-C09F-37EEF73B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0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 for thought: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9811" y="983808"/>
                <a:ext cx="11493416" cy="4407984"/>
              </a:xfrm>
            </p:spPr>
            <p:txBody>
              <a:bodyPr/>
              <a:lstStyle/>
              <a:p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Who came up with logistic regression?  Why the logistic function again?</a:t>
                </a:r>
              </a:p>
              <a:p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Why is the logistic function used as the S-shaped curve?  What other functions could be used?</a:t>
                </a:r>
              </a:p>
              <a:p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Stat 110 Idea: </a:t>
                </a: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any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CDF function (unbounded and continuous) could be used as the S-shaped curve.  Econometricians love to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+…)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811" y="983808"/>
                <a:ext cx="11493416" cy="4407984"/>
              </a:xfrm>
              <a:blipFill>
                <a:blip r:embed="rId2"/>
                <a:stretch>
                  <a:fillRect l="-994" t="-1437" r="-1436" b="-18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arctangent - Wiktionary, the free dictionary">
            <a:extLst>
              <a:ext uri="{FF2B5EF4-FFF2-40B4-BE49-F238E27FC236}">
                <a16:creationId xmlns:a16="http://schemas.microsoft.com/office/drawing/2014/main" id="{66E20721-3258-471E-A301-B139F946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905" y="2743763"/>
            <a:ext cx="4690057" cy="234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53DAD-8B92-46E6-47A7-015FBD5E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D79C6-82C1-C267-B6D9-300D9D8674EC}"/>
              </a:ext>
            </a:extLst>
          </p:cNvPr>
          <p:cNvSpPr txBox="1">
            <a:spLocks/>
          </p:cNvSpPr>
          <p:nvPr/>
        </p:nvSpPr>
        <p:spPr>
          <a:xfrm>
            <a:off x="932496" y="1464168"/>
            <a:ext cx="10327008" cy="392966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Classification?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in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Decision Boundaries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5C621-B518-B906-AB3F-D85AFC93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14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983808"/>
                <a:ext cx="11493416" cy="1907674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is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binary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the interpretation of the model simplifies.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solidFill>
                          <a:schemeClr val="accent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?</m:t>
                    </m:r>
                  </m:oMath>
                </a14:m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Consider the heart disease dataset represented here: </a:t>
                </a:r>
              </a:p>
              <a:p>
                <a:pPr>
                  <a:spcAft>
                    <a:spcPts val="1200"/>
                  </a:spcAft>
                </a:pP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:endParaRPr lang="en-US" sz="22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:b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predict heart disease based on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biological sex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 how would you </a:t>
                </a:r>
                <a:r>
                  <a:rPr lang="en-US" sz="2200" dirty="0">
                    <a:solidFill>
                      <a:schemeClr val="accent3"/>
                    </a:solidFill>
                  </a:rPr>
                  <a:t>calculate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:r>
                  <a:rPr lang="en-US" sz="2200" dirty="0">
                    <a:solidFill>
                      <a:schemeClr val="accent3"/>
                    </a:solidFill>
                  </a:rPr>
                  <a:t>interpret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 coefficient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983808"/>
                <a:ext cx="11493416" cy="1907674"/>
              </a:xfrm>
              <a:blipFill>
                <a:blip r:embed="rId2"/>
                <a:stretch>
                  <a:fillRect l="-689" t="-1917" b="-187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A3FF4F-14F1-364A-B02D-0CEB8C33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34" y="2730843"/>
            <a:ext cx="2825911" cy="29827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FAA09-C055-2565-577B-3D8B5886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5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Second Logistic Regression Model in </a:t>
            </a:r>
            <a:r>
              <a:rPr lang="en-US" dirty="0" err="1"/>
              <a:t>sklearn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3" y="933389"/>
                <a:ext cx="10327009" cy="541589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 is a logistic regression output to predict </a:t>
                </a:r>
                <a:r>
                  <a:rPr lang="en-US" sz="2400" i="1" dirty="0"/>
                  <a:t>Y</a:t>
                </a:r>
                <a:r>
                  <a:rPr lang="en-US" sz="2400" dirty="0"/>
                  <a:t> = AHD from </a:t>
                </a:r>
                <a:r>
                  <a:rPr lang="en-US" sz="2400" i="1" dirty="0"/>
                  <a:t>X</a:t>
                </a:r>
                <a:r>
                  <a:rPr lang="en-US" sz="2400" dirty="0"/>
                  <a:t> = Female: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br>
                  <a:rPr lang="en-US" sz="2400" dirty="0"/>
                </a:br>
                <a:endParaRPr lang="en-US" sz="9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is the estimated model? What are the interpretations of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dirty="0"/>
                  <a:t>s?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0.2144−1.272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𝐹𝑒𝑚𝑎𝑙𝑒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is the estimated log-odd of AHD for Females and for Males? What about estimated probabilities? How does this agree with the table?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3" y="933389"/>
                <a:ext cx="10327009" cy="5415896"/>
              </a:xfrm>
              <a:blipFill>
                <a:blip r:embed="rId2"/>
                <a:stretch>
                  <a:fillRect l="-945" t="-900" b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AB9EA0-EB0B-5A8E-33E4-1130DE3C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922" y="1332449"/>
            <a:ext cx="4601477" cy="233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5CE41-D422-A036-CB3C-2888A72EF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77" y="1332449"/>
            <a:ext cx="4724399" cy="23378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CC35E-694D-C579-CB5E-D2375489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264006"/>
                <a:ext cx="11493416" cy="152862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464646"/>
                    </a:solidFill>
                  </a:rPr>
                  <a:t>The </a:t>
                </a:r>
                <a:r>
                  <a:rPr lang="en-US" sz="2400" b="1" dirty="0">
                    <a:solidFill>
                      <a:srgbClr val="464646"/>
                    </a:solidFill>
                  </a:rPr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464646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464646"/>
                    </a:solidFill>
                  </a:rPr>
                  <a:t> can be quantified and used to calculate both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confidence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464646"/>
                    </a:solidFill>
                  </a:rPr>
                  <a:t>intervals and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hypothesis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464646"/>
                    </a:solidFill>
                  </a:rPr>
                  <a:t>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Of course</a:t>
                </a:r>
                <a:r>
                  <a:rPr lang="en-US" sz="2400" dirty="0">
                    <a:solidFill>
                      <a:srgbClr val="464646"/>
                    </a:solidFill>
                  </a:rPr>
                  <a:t>, you can use </a:t>
                </a:r>
                <a:r>
                  <a:rPr lang="en-US" sz="2400" b="1" dirty="0">
                    <a:solidFill>
                      <a:srgbClr val="464646"/>
                    </a:solidFill>
                  </a:rPr>
                  <a:t>bootstrapping</a:t>
                </a:r>
                <a:r>
                  <a:rPr lang="en-US" sz="2400" dirty="0">
                    <a:solidFill>
                      <a:srgbClr val="464646"/>
                    </a:solidFill>
                  </a:rPr>
                  <a:t> (CI) and </a:t>
                </a:r>
                <a:r>
                  <a:rPr lang="en-US" sz="2400" b="1" dirty="0">
                    <a:solidFill>
                      <a:srgbClr val="464646"/>
                    </a:solidFill>
                  </a:rPr>
                  <a:t>permutation testing</a:t>
                </a:r>
                <a:r>
                  <a:rPr lang="en-US" sz="2400" dirty="0">
                    <a:solidFill>
                      <a:srgbClr val="464646"/>
                    </a:solidFill>
                  </a:rPr>
                  <a:t> (hypothesis testing) to perform these I	es.</a:t>
                </a:r>
                <a:endParaRPr lang="en-US" sz="20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264006"/>
                <a:ext cx="11493416" cy="1528622"/>
              </a:xfrm>
              <a:blipFill>
                <a:blip r:embed="rId2"/>
                <a:stretch>
                  <a:fillRect l="-795" t="-1594" r="-424" b="-26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947515-982F-6D48-83B3-378D90569B9B}"/>
                  </a:ext>
                </a:extLst>
              </p:cNvPr>
              <p:cNvSpPr/>
              <p:nvPr/>
            </p:nvSpPr>
            <p:spPr>
              <a:xfrm>
                <a:off x="552333" y="3169701"/>
                <a:ext cx="11087333" cy="28623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b="1" dirty="0">
                    <a:solidFill>
                      <a:srgbClr val="464646"/>
                    </a:solidFill>
                    <a:latin typeface="Karla"/>
                  </a:rPr>
                  <a:t>Note: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464646"/>
                    </a:solidFill>
                    <a:latin typeface="Karla"/>
                  </a:rPr>
                  <a:t>The estimate for the standard errors of these estimates without bootstrap, is based on a quantity called 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/>
                  </a:rPr>
                  <a:t>Fisher's Information </a:t>
                </a:r>
                <a:r>
                  <a:rPr lang="en-US" sz="2000" dirty="0">
                    <a:solidFill>
                      <a:srgbClr val="464646"/>
                    </a:solidFill>
                    <a:latin typeface="Karla"/>
                  </a:rPr>
                  <a:t>(beyond the scope of this class), which is related to the curvature of the log-likelihood function (the second derivative).  Why does this make sense geometrically?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464646"/>
                    </a:solidFill>
                    <a:latin typeface="Karla"/>
                  </a:rPr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>
                            <a:solidFill>
                              <a:srgbClr val="46464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solidFill>
                          <a:srgbClr val="464646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rgbClr val="464646"/>
                    </a:solidFill>
                    <a:latin typeface="Karla"/>
                  </a:rPr>
                  <a:t>you get the variance for free!  Because of this, the inferences will be based on the normal approximation (and not t-distribution based).	</a:t>
                </a:r>
                <a:r>
                  <a:rPr lang="en-US" sz="2000" dirty="0">
                    <a:solidFill>
                      <a:srgbClr val="464646"/>
                    </a:solidFill>
                    <a:latin typeface="Karla" pitchFamily="2" charset="0"/>
                  </a:rPr>
                  <a:t>	</a:t>
                </a:r>
                <a:endParaRPr lang="en-US" dirty="0">
                  <a:solidFill>
                    <a:srgbClr val="464646"/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947515-982F-6D48-83B3-378D90569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33" y="3169701"/>
                <a:ext cx="11087333" cy="2862322"/>
              </a:xfrm>
              <a:prstGeom prst="rect">
                <a:avLst/>
              </a:prstGeom>
              <a:blipFill>
                <a:blip r:embed="rId3"/>
                <a:stretch>
                  <a:fillRect l="-572" t="-1322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C19D8-48BF-39FC-A939-7699AB93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D79C6-82C1-C267-B6D9-300D9D8674EC}"/>
              </a:ext>
            </a:extLst>
          </p:cNvPr>
          <p:cNvSpPr txBox="1">
            <a:spLocks/>
          </p:cNvSpPr>
          <p:nvPr/>
        </p:nvSpPr>
        <p:spPr>
          <a:xfrm>
            <a:off x="932496" y="1464168"/>
            <a:ext cx="10327008" cy="392966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Classification?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in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Decision Boundaries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0A039-709E-E27F-F9FF-A5BF1DB1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331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34" y="1087606"/>
            <a:ext cx="10811131" cy="4086822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simple to illustrate examples in logistic regression when there is just one predictors variable. 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the approach ‘easily’ generalizes to the situation where there are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multiple predictors.</a:t>
            </a:r>
            <a:r>
              <a:rPr lang="en-US" sz="2400" dirty="0"/>
              <a:t>	</a:t>
            </a:r>
          </a:p>
          <a:p>
            <a:endParaRPr lang="en-US" sz="2400" dirty="0"/>
          </a:p>
          <a:p>
            <a:r>
              <a:rPr lang="en-US" sz="2400" dirty="0"/>
              <a:t>A lot of the same details as linear regression apply to logistic regression. Interactions can be considered; </a:t>
            </a:r>
            <a:r>
              <a:rPr lang="en-US" sz="2400" b="1" dirty="0">
                <a:solidFill>
                  <a:schemeClr val="accent1"/>
                </a:solidFill>
              </a:rPr>
              <a:t>collinearity </a:t>
            </a:r>
            <a:r>
              <a:rPr lang="en-US" sz="2400" dirty="0"/>
              <a:t>is a concern and so is </a:t>
            </a:r>
            <a:r>
              <a:rPr lang="en-US" sz="2400" b="1" dirty="0">
                <a:solidFill>
                  <a:schemeClr val="accent1"/>
                </a:solidFill>
              </a:rPr>
              <a:t>overfitting</a:t>
            </a:r>
            <a:r>
              <a:rPr lang="en-US" sz="2400" dirty="0"/>
              <a:t>. </a:t>
            </a:r>
            <a:endParaRPr lang="en-US" sz="8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05905-0F3A-7806-FC38-3479FBEE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2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526" y="1422984"/>
            <a:ext cx="2300191" cy="590587"/>
          </a:xfrm>
        </p:spPr>
        <p:txBody>
          <a:bodyPr/>
          <a:lstStyle/>
          <a:p>
            <a:pPr algn="ctr"/>
            <a:r>
              <a:rPr lang="en-US" dirty="0"/>
              <a:t>collinearity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763A10-E5B7-27FF-3BF1-203761270B89}"/>
              </a:ext>
            </a:extLst>
          </p:cNvPr>
          <p:cNvSpPr txBox="1">
            <a:spLocks/>
          </p:cNvSpPr>
          <p:nvPr/>
        </p:nvSpPr>
        <p:spPr>
          <a:xfrm>
            <a:off x="9221247" y="1422984"/>
            <a:ext cx="2300191" cy="59058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overfitting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6209CF-84AF-DAA7-14BB-0F81869A0AD1}"/>
              </a:ext>
            </a:extLst>
          </p:cNvPr>
          <p:cNvGrpSpPr/>
          <p:nvPr/>
        </p:nvGrpSpPr>
        <p:grpSpPr>
          <a:xfrm>
            <a:off x="819526" y="1924698"/>
            <a:ext cx="6426721" cy="4320088"/>
            <a:chOff x="819526" y="1924698"/>
            <a:chExt cx="6426721" cy="4320088"/>
          </a:xfrm>
        </p:grpSpPr>
        <p:pic>
          <p:nvPicPr>
            <p:cNvPr id="6" name="Picture 5" descr="A black dog with its mouth open&#10;&#10;Description automatically generated">
              <a:extLst>
                <a:ext uri="{FF2B5EF4-FFF2-40B4-BE49-F238E27FC236}">
                  <a16:creationId xmlns:a16="http://schemas.microsoft.com/office/drawing/2014/main" id="{698812D3-C909-36F8-365D-2E955509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26" y="2468563"/>
              <a:ext cx="2851124" cy="3776223"/>
            </a:xfrm>
            <a:prstGeom prst="rect">
              <a:avLst/>
            </a:prstGeom>
          </p:spPr>
        </p:pic>
        <p:sp>
          <p:nvSpPr>
            <p:cNvPr id="9" name="Oval Callout 7">
              <a:extLst>
                <a:ext uri="{FF2B5EF4-FFF2-40B4-BE49-F238E27FC236}">
                  <a16:creationId xmlns:a16="http://schemas.microsoft.com/office/drawing/2014/main" id="{09D91A32-5CF8-2E1C-9D92-FC39AB06C4AD}"/>
                </a:ext>
              </a:extLst>
            </p:cNvPr>
            <p:cNvSpPr/>
            <p:nvPr/>
          </p:nvSpPr>
          <p:spPr>
            <a:xfrm flipH="1">
              <a:off x="3792725" y="1924698"/>
              <a:ext cx="3453522" cy="1675785"/>
            </a:xfrm>
            <a:prstGeom prst="wedgeEllipseCallout">
              <a:avLst>
                <a:gd name="adj1" fmla="val 76354"/>
                <a:gd name="adj2" fmla="val 59290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A3895D-62A6-5E34-1B54-F1E4745DB996}"/>
                </a:ext>
              </a:extLst>
            </p:cNvPr>
            <p:cNvSpPr txBox="1"/>
            <p:nvPr/>
          </p:nvSpPr>
          <p:spPr>
            <a:xfrm>
              <a:off x="4126371" y="2369593"/>
              <a:ext cx="27862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Karla" pitchFamily="2" charset="0"/>
                </a:rPr>
                <a:t>What are these? I’m scared!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C06CC7-8CF5-605D-018A-35FEB5A1032B}"/>
              </a:ext>
            </a:extLst>
          </p:cNvPr>
          <p:cNvGrpSpPr/>
          <p:nvPr/>
        </p:nvGrpSpPr>
        <p:grpSpPr>
          <a:xfrm>
            <a:off x="7246247" y="2881206"/>
            <a:ext cx="4434371" cy="3208813"/>
            <a:chOff x="6560579" y="2561822"/>
            <a:chExt cx="4434371" cy="3208813"/>
          </a:xfrm>
        </p:grpSpPr>
        <p:pic>
          <p:nvPicPr>
            <p:cNvPr id="11" name="Picture 10" descr="A picture containing mask, doll&#10;&#10;Description automatically generated">
              <a:extLst>
                <a:ext uri="{FF2B5EF4-FFF2-40B4-BE49-F238E27FC236}">
                  <a16:creationId xmlns:a16="http://schemas.microsoft.com/office/drawing/2014/main" id="{87316A8A-F31F-806B-9531-F874AF5E7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2850" y="4081535"/>
              <a:ext cx="1562100" cy="16891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47FCF2-C659-9390-F393-102CE935F9FD}"/>
                </a:ext>
              </a:extLst>
            </p:cNvPr>
            <p:cNvGrpSpPr/>
            <p:nvPr/>
          </p:nvGrpSpPr>
          <p:grpSpPr>
            <a:xfrm>
              <a:off x="6560579" y="2561822"/>
              <a:ext cx="3453522" cy="1675785"/>
              <a:chOff x="6738454" y="2561822"/>
              <a:chExt cx="4239409" cy="1675785"/>
            </a:xfrm>
          </p:grpSpPr>
          <p:sp>
            <p:nvSpPr>
              <p:cNvPr id="13" name="Oval Callout 7">
                <a:extLst>
                  <a:ext uri="{FF2B5EF4-FFF2-40B4-BE49-F238E27FC236}">
                    <a16:creationId xmlns:a16="http://schemas.microsoft.com/office/drawing/2014/main" id="{F2068954-F27F-0CB9-D5B2-62D874C32CBD}"/>
                  </a:ext>
                </a:extLst>
              </p:cNvPr>
              <p:cNvSpPr/>
              <p:nvPr/>
            </p:nvSpPr>
            <p:spPr>
              <a:xfrm flipH="1">
                <a:off x="6738454" y="2561822"/>
                <a:ext cx="4239409" cy="1675785"/>
              </a:xfrm>
              <a:prstGeom prst="wedgeEllipseCallou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B783FB-BA8F-8962-8600-B60B4BA8967A}"/>
                  </a:ext>
                </a:extLst>
              </p:cNvPr>
              <p:cNvSpPr/>
              <p:nvPr/>
            </p:nvSpPr>
            <p:spPr>
              <a:xfrm>
                <a:off x="7100339" y="2881206"/>
                <a:ext cx="351563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arla" pitchFamily="2" charset="0"/>
                  </a:rPr>
                  <a:t>Don’t fret! Let’s look at each of them.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arla" pitchFamily="2" charset="0"/>
                </a:endParaRPr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673E8-BB2E-6DB6-0B76-46AE82E9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3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Collinearity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0F366D-1DF0-F7FA-467F-D997735A22DE}"/>
              </a:ext>
            </a:extLst>
          </p:cNvPr>
          <p:cNvSpPr txBox="1">
            <a:spLocks/>
          </p:cNvSpPr>
          <p:nvPr/>
        </p:nvSpPr>
        <p:spPr>
          <a:xfrm>
            <a:off x="349292" y="983807"/>
            <a:ext cx="10932487" cy="101126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</a:rPr>
              <a:t>Collinearity</a:t>
            </a:r>
            <a:r>
              <a:rPr lang="en-US" sz="2400" dirty="0"/>
              <a:t> refers to a situation where two or more predictors in a  model are highly </a:t>
            </a:r>
            <a:r>
              <a:rPr lang="en-US" sz="2400" dirty="0">
                <a:solidFill>
                  <a:schemeClr val="accent1"/>
                </a:solidFill>
              </a:rPr>
              <a:t>correlated</a:t>
            </a:r>
            <a:r>
              <a:rPr lang="en-US" sz="2400" dirty="0"/>
              <a:t> with each other.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ECB45A-D4F9-FEDF-DE6D-5432BDF9BFAC}"/>
              </a:ext>
            </a:extLst>
          </p:cNvPr>
          <p:cNvSpPr txBox="1">
            <a:spLocks/>
          </p:cNvSpPr>
          <p:nvPr/>
        </p:nvSpPr>
        <p:spPr>
          <a:xfrm>
            <a:off x="587767" y="5408288"/>
            <a:ext cx="11016463" cy="92885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Collinearity affects our </a:t>
            </a:r>
            <a:r>
              <a:rPr lang="en-US" sz="2400" dirty="0">
                <a:solidFill>
                  <a:schemeClr val="accent1"/>
                </a:solidFill>
              </a:rPr>
              <a:t>confidence in the estimated coefficients</a:t>
            </a:r>
            <a:r>
              <a:rPr lang="en-US" sz="2400" dirty="0"/>
              <a:t>, making it challenging to assess the importance of individual predictors.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51B37-62C9-7ABE-6D0D-16648637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42F5EF-7F5D-422C-D1A1-E1169029B7B8}"/>
              </a:ext>
            </a:extLst>
          </p:cNvPr>
          <p:cNvGrpSpPr/>
          <p:nvPr/>
        </p:nvGrpSpPr>
        <p:grpSpPr>
          <a:xfrm>
            <a:off x="3865886" y="2318901"/>
            <a:ext cx="4460227" cy="2765553"/>
            <a:chOff x="3865886" y="2318901"/>
            <a:chExt cx="4460227" cy="2765553"/>
          </a:xfrm>
        </p:grpSpPr>
        <p:pic>
          <p:nvPicPr>
            <p:cNvPr id="9" name="Picture 8" descr="A cartoon of two people in clothing&#10;&#10;Description automatically generated">
              <a:extLst>
                <a:ext uri="{FF2B5EF4-FFF2-40B4-BE49-F238E27FC236}">
                  <a16:creationId xmlns:a16="http://schemas.microsoft.com/office/drawing/2014/main" id="{77D190D1-5780-36BA-9492-90EE95826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5886" y="2318901"/>
              <a:ext cx="4460227" cy="276555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7FC43-F1FE-9136-6E1B-5FC12F681C10}"/>
                </a:ext>
              </a:extLst>
            </p:cNvPr>
            <p:cNvSpPr txBox="1"/>
            <p:nvPr/>
          </p:nvSpPr>
          <p:spPr>
            <a:xfrm>
              <a:off x="4312118" y="4110370"/>
              <a:ext cx="1588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9FBFA"/>
                  </a:highlight>
                </a:rPr>
                <a:t>Feature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982AD-29A7-834B-5DA4-F03E6B134677}"/>
                </a:ext>
              </a:extLst>
            </p:cNvPr>
            <p:cNvSpPr txBox="1"/>
            <p:nvPr/>
          </p:nvSpPr>
          <p:spPr>
            <a:xfrm>
              <a:off x="6346519" y="4110370"/>
              <a:ext cx="1588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9FBFA"/>
                  </a:highlight>
                </a:rPr>
                <a:t>Feature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17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Overfitting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0F366D-1DF0-F7FA-467F-D997735A22DE}"/>
              </a:ext>
            </a:extLst>
          </p:cNvPr>
          <p:cNvSpPr txBox="1">
            <a:spLocks/>
          </p:cNvSpPr>
          <p:nvPr/>
        </p:nvSpPr>
        <p:spPr>
          <a:xfrm>
            <a:off x="349292" y="983806"/>
            <a:ext cx="11254938" cy="121075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</a:rPr>
              <a:t>Overfitting</a:t>
            </a:r>
            <a:r>
              <a:rPr lang="en-US" sz="2400" dirty="0"/>
              <a:t> is a common problem where a model learns the </a:t>
            </a:r>
            <a:r>
              <a:rPr lang="en-US" sz="2400" dirty="0">
                <a:solidFill>
                  <a:schemeClr val="accent1"/>
                </a:solidFill>
              </a:rPr>
              <a:t>training data </a:t>
            </a:r>
            <a:r>
              <a:rPr lang="en-US" sz="2400" dirty="0"/>
              <a:t>too well, capturing the </a:t>
            </a:r>
            <a:r>
              <a:rPr lang="en-US" sz="2400" dirty="0">
                <a:solidFill>
                  <a:schemeClr val="accent2"/>
                </a:solidFill>
              </a:rPr>
              <a:t>noise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2"/>
                </a:solidFill>
              </a:rPr>
              <a:t>random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fluctuations</a:t>
            </a:r>
            <a:r>
              <a:rPr lang="en-US" sz="2400" dirty="0"/>
              <a:t> along with </a:t>
            </a:r>
            <a:r>
              <a:rPr lang="en-US" sz="2400" dirty="0">
                <a:solidFill>
                  <a:schemeClr val="accent1"/>
                </a:solidFill>
              </a:rPr>
              <a:t>relevant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patterns</a:t>
            </a:r>
            <a:r>
              <a:rPr lang="en-US" sz="2400" dirty="0"/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ECB45A-D4F9-FEDF-DE6D-5432BDF9BFAC}"/>
              </a:ext>
            </a:extLst>
          </p:cNvPr>
          <p:cNvSpPr txBox="1">
            <a:spLocks/>
          </p:cNvSpPr>
          <p:nvPr/>
        </p:nvSpPr>
        <p:spPr>
          <a:xfrm>
            <a:off x="587767" y="5408288"/>
            <a:ext cx="11016463" cy="92885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Overfitting indicates that the model has become </a:t>
            </a:r>
            <a:r>
              <a:rPr lang="en-US" sz="2400" dirty="0">
                <a:solidFill>
                  <a:schemeClr val="accent2"/>
                </a:solidFill>
              </a:rPr>
              <a:t>too complex</a:t>
            </a:r>
            <a:r>
              <a:rPr lang="en-US" sz="2400" dirty="0"/>
              <a:t>, tailoring itself </a:t>
            </a:r>
            <a:r>
              <a:rPr lang="en-US" sz="2400" dirty="0">
                <a:solidFill>
                  <a:schemeClr val="accent1"/>
                </a:solidFill>
              </a:rPr>
              <a:t>too closely</a:t>
            </a:r>
            <a:r>
              <a:rPr lang="en-US" sz="2400" dirty="0"/>
              <a:t> to the specifics of the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</a:t>
            </a:r>
            <a:r>
              <a:rPr lang="en-US" sz="2400" dirty="0"/>
              <a:t>.</a:t>
            </a:r>
          </a:p>
        </p:txBody>
      </p:sp>
      <p:pic>
        <p:nvPicPr>
          <p:cNvPr id="3" name="Picture 2" descr="A collage of a person and a child in a wheelchair&#10;&#10;Description automatically generated">
            <a:extLst>
              <a:ext uri="{FF2B5EF4-FFF2-40B4-BE49-F238E27FC236}">
                <a16:creationId xmlns:a16="http://schemas.microsoft.com/office/drawing/2014/main" id="{B6F9249A-E995-D260-4DAE-574FFA478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25"/>
          <a:stretch/>
        </p:blipFill>
        <p:spPr>
          <a:xfrm>
            <a:off x="4050362" y="2194559"/>
            <a:ext cx="4091271" cy="30257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BA3C7-55FB-7C6F-5A21-CEC4466C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9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8FAD-A821-F139-BFE0-4AD22266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rla" pitchFamily="2" charset="77"/>
              </a:rPr>
              <a:t>What is Classification?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B4F64-2FA0-F45F-600A-0DB6B8B8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63EAB8-E546-4FBB-8A7B-E97D5E54E096}"/>
              </a:ext>
            </a:extLst>
          </p:cNvPr>
          <p:cNvGrpSpPr/>
          <p:nvPr/>
        </p:nvGrpSpPr>
        <p:grpSpPr>
          <a:xfrm>
            <a:off x="443022" y="1785462"/>
            <a:ext cx="5587484" cy="4584857"/>
            <a:chOff x="443022" y="2263134"/>
            <a:chExt cx="5587484" cy="458485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0D6E606-9824-FC98-E6F4-2EC52518B39C}"/>
                </a:ext>
              </a:extLst>
            </p:cNvPr>
            <p:cNvSpPr/>
            <p:nvPr/>
          </p:nvSpPr>
          <p:spPr>
            <a:xfrm>
              <a:off x="443022" y="2263134"/>
              <a:ext cx="5587484" cy="4584857"/>
            </a:xfrm>
            <a:prstGeom prst="roundRect">
              <a:avLst>
                <a:gd name="adj" fmla="val 4566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3F17C6A-42BE-3A63-EE22-E727869A29CE}"/>
                </a:ext>
              </a:extLst>
            </p:cNvPr>
            <p:cNvSpPr txBox="1">
              <a:spLocks/>
            </p:cNvSpPr>
            <p:nvPr/>
          </p:nvSpPr>
          <p:spPr>
            <a:xfrm>
              <a:off x="2193817" y="2349832"/>
              <a:ext cx="2082280" cy="435560"/>
            </a:xfrm>
            <a:prstGeom prst="rect">
              <a:avLst/>
            </a:prstGeom>
            <a:ln>
              <a:noFill/>
            </a:ln>
          </p:spPr>
          <p:txBody>
            <a:bodyPr anchor="ctr"/>
            <a:lstStyle>
              <a:lvl1pPr algn="l" defTabSz="457182" rtl="0" eaLnBrk="1" latinLnBrk="0" hangingPunct="1">
                <a:spcBef>
                  <a:spcPct val="0"/>
                </a:spcBef>
                <a:buNone/>
                <a:defRPr sz="3200" kern="1200" baseline="0">
                  <a:solidFill>
                    <a:srgbClr val="404040"/>
                  </a:solidFill>
                  <a:latin typeface="Karla"/>
                  <a:ea typeface="+mj-ea"/>
                  <a:cs typeface="Karla"/>
                </a:defRPr>
              </a:lvl1pPr>
            </a:lstStyle>
            <a:p>
              <a:pPr algn="ctr"/>
              <a:r>
                <a:rPr lang="en-US" sz="2600" dirty="0"/>
                <a:t>Regression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419049-3AC5-7269-B45B-DFB12642888D}"/>
                </a:ext>
              </a:extLst>
            </p:cNvPr>
            <p:cNvSpPr txBox="1"/>
            <p:nvPr/>
          </p:nvSpPr>
          <p:spPr>
            <a:xfrm>
              <a:off x="671422" y="3010817"/>
              <a:ext cx="512706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</a:rPr>
                <a:t>Performs well on tasks that require the prediction of a </a:t>
              </a:r>
              <a:r>
                <a: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77"/>
                </a:rPr>
                <a:t>quantitative</a:t>
              </a:r>
              <a:r>
                <a:rPr lang="en-US" sz="2200" dirty="0">
                  <a:latin typeface="Karla" pitchFamily="2" charset="77"/>
                </a:rPr>
                <a:t> 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77"/>
                </a:rPr>
                <a:t>response variable.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8BB1E7B-063F-783F-D948-D0365C94C691}"/>
              </a:ext>
            </a:extLst>
          </p:cNvPr>
          <p:cNvSpPr txBox="1"/>
          <p:nvPr/>
        </p:nvSpPr>
        <p:spPr>
          <a:xfrm>
            <a:off x="443022" y="1055294"/>
            <a:ext cx="3152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In summary,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506AF4-7ABB-8D21-5109-6500FC82318B}"/>
              </a:ext>
            </a:extLst>
          </p:cNvPr>
          <p:cNvCxnSpPr/>
          <p:nvPr/>
        </p:nvCxnSpPr>
        <p:spPr>
          <a:xfrm>
            <a:off x="439408" y="2375584"/>
            <a:ext cx="55910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D4CBB71-E946-345F-0AEE-1DA29F6F791A}"/>
              </a:ext>
            </a:extLst>
          </p:cNvPr>
          <p:cNvSpPr txBox="1"/>
          <p:nvPr/>
        </p:nvSpPr>
        <p:spPr>
          <a:xfrm>
            <a:off x="2620537" y="4589105"/>
            <a:ext cx="3043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What is the temperature going to be tomorrow?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C5573E-8076-D470-6026-EB5B6F7DB750}"/>
              </a:ext>
            </a:extLst>
          </p:cNvPr>
          <p:cNvGrpSpPr/>
          <p:nvPr/>
        </p:nvGrpSpPr>
        <p:grpSpPr>
          <a:xfrm>
            <a:off x="6251611" y="1785463"/>
            <a:ext cx="5591098" cy="4584856"/>
            <a:chOff x="6251611" y="1785463"/>
            <a:chExt cx="5591098" cy="458485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56FE88-6E3A-B815-A469-E4373BE6ECF1}"/>
                </a:ext>
              </a:extLst>
            </p:cNvPr>
            <p:cNvCxnSpPr/>
            <p:nvPr/>
          </p:nvCxnSpPr>
          <p:spPr>
            <a:xfrm>
              <a:off x="6251611" y="2375365"/>
              <a:ext cx="5591098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C831F25-4787-BC8D-D686-8E1183488CEC}"/>
                </a:ext>
              </a:extLst>
            </p:cNvPr>
            <p:cNvGrpSpPr/>
            <p:nvPr/>
          </p:nvGrpSpPr>
          <p:grpSpPr>
            <a:xfrm>
              <a:off x="6251611" y="1785463"/>
              <a:ext cx="5587483" cy="4584856"/>
              <a:chOff x="6251611" y="1785463"/>
              <a:chExt cx="5587483" cy="458485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5CC7DD2-4220-5164-FAC3-B8C27127B6B3}"/>
                  </a:ext>
                </a:extLst>
              </p:cNvPr>
              <p:cNvGrpSpPr/>
              <p:nvPr/>
            </p:nvGrpSpPr>
            <p:grpSpPr>
              <a:xfrm>
                <a:off x="6251611" y="1785463"/>
                <a:ext cx="5587483" cy="4584856"/>
                <a:chOff x="6255226" y="2263135"/>
                <a:chExt cx="5587483" cy="4584856"/>
              </a:xfrm>
              <a:noFill/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61814CF-E26C-3BFD-0EAB-6F1DA4F069CC}"/>
                    </a:ext>
                  </a:extLst>
                </p:cNvPr>
                <p:cNvSpPr/>
                <p:nvPr/>
              </p:nvSpPr>
              <p:spPr>
                <a:xfrm>
                  <a:off x="6255226" y="2263135"/>
                  <a:ext cx="5587483" cy="4584856"/>
                </a:xfrm>
                <a:prstGeom prst="roundRect">
                  <a:avLst>
                    <a:gd name="adj" fmla="val 4566"/>
                  </a:avLst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A0B95B6-CF24-D30D-90C0-DAFCF6D7FC8D}"/>
                    </a:ext>
                  </a:extLst>
                </p:cNvPr>
                <p:cNvSpPr txBox="1"/>
                <p:nvPr/>
              </p:nvSpPr>
              <p:spPr>
                <a:xfrm>
                  <a:off x="8038890" y="2336780"/>
                  <a:ext cx="2121111" cy="461665"/>
                </a:xfrm>
                <a:prstGeom prst="rect">
                  <a:avLst/>
                </a:prstGeom>
                <a:grp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pitchFamily="2" charset="77"/>
                    </a:rPr>
                    <a:t>Classification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FC5F647-1C5A-7B4F-1B27-2FF78ED54483}"/>
                    </a:ext>
                  </a:extLst>
                </p:cNvPr>
                <p:cNvSpPr txBox="1"/>
                <p:nvPr/>
              </p:nvSpPr>
              <p:spPr>
                <a:xfrm>
                  <a:off x="6448102" y="3010817"/>
                  <a:ext cx="5304491" cy="1785104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pitchFamily="2" charset="77"/>
                    </a:rPr>
                    <a:t>Performs well on tasks that require the prediction of a </a:t>
                  </a:r>
                  <a:r>
                    <a:rPr lang="en-US" sz="22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Karla" pitchFamily="2" charset="77"/>
                    </a:rPr>
                    <a:t>categorical or qualitative </a:t>
                  </a:r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pitchFamily="2" charset="77"/>
                    </a:rPr>
                    <a:t>response variable. It classifies an observation into a </a:t>
                  </a:r>
                  <a:r>
                    <a:rPr lang="en-US" sz="22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Karla" pitchFamily="2" charset="77"/>
                    </a:rPr>
                    <a:t>category or class </a:t>
                  </a:r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pitchFamily="2" charset="77"/>
                    </a:rPr>
                    <a:t>labeled by Y. 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B5E28CF-82AB-533E-75E3-9FCD5CC5A649}"/>
                  </a:ext>
                </a:extLst>
              </p:cNvPr>
              <p:cNvSpPr txBox="1"/>
              <p:nvPr/>
            </p:nvSpPr>
            <p:spPr>
              <a:xfrm>
                <a:off x="8622073" y="4859062"/>
                <a:ext cx="301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77"/>
                  </a:rPr>
                  <a:t>Is it going to be hot or cold tomorrow?</a:t>
                </a:r>
              </a:p>
            </p:txBody>
          </p:sp>
        </p:grpSp>
      </p:grpSp>
      <p:pic>
        <p:nvPicPr>
          <p:cNvPr id="8" name="Picture 7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37A891A8-16B9-E491-7408-5F9E53A0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3822163"/>
            <a:ext cx="2241770" cy="224177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625109D-F5F6-9D17-66DA-F440D910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142" y="5024934"/>
            <a:ext cx="916826" cy="1375239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D12C71D-9398-D771-1057-16889266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171" y="4227361"/>
            <a:ext cx="1281896" cy="14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81" y="1087606"/>
            <a:ext cx="10811131" cy="2839501"/>
          </a:xfrm>
        </p:spPr>
        <p:txBody>
          <a:bodyPr/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So, that is what </a:t>
            </a:r>
            <a:r>
              <a:rPr lang="en-US" sz="2600" dirty="0">
                <a:solidFill>
                  <a:schemeClr val="accent1"/>
                </a:solidFill>
              </a:rPr>
              <a:t>overfitting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600" dirty="0">
                <a:solidFill>
                  <a:schemeClr val="accent1"/>
                </a:solidFill>
              </a:rPr>
              <a:t>collinearity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is!</a:t>
            </a:r>
            <a:b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900" dirty="0"/>
          </a:p>
          <a:p>
            <a:r>
              <a:rPr lang="en-US" sz="900" dirty="0"/>
              <a:t>	 	 </a:t>
            </a:r>
          </a:p>
          <a:p>
            <a:r>
              <a:rPr lang="en-US" sz="2600" u="sng" dirty="0"/>
              <a:t>So how do we correct for such problems? </a:t>
            </a:r>
          </a:p>
          <a:p>
            <a:r>
              <a:rPr lang="en-US" sz="2600" dirty="0">
                <a:solidFill>
                  <a:schemeClr val="accent1"/>
                </a:solidFill>
              </a:rPr>
              <a:t>Regularization</a:t>
            </a:r>
            <a:r>
              <a:rPr lang="en-US" sz="2600" dirty="0"/>
              <a:t> and checking though </a:t>
            </a:r>
            <a:r>
              <a:rPr lang="en-US" sz="2600" dirty="0">
                <a:solidFill>
                  <a:schemeClr val="accent1"/>
                </a:solidFill>
              </a:rPr>
              <a:t>train</a:t>
            </a:r>
            <a:r>
              <a:rPr lang="en-US" sz="2600" dirty="0"/>
              <a:t> and  </a:t>
            </a:r>
            <a:r>
              <a:rPr lang="en-US" sz="2600" dirty="0">
                <a:solidFill>
                  <a:schemeClr val="accent1"/>
                </a:solidFill>
              </a:rPr>
              <a:t>cross-validation</a:t>
            </a:r>
            <a:r>
              <a:rPr lang="en-US" sz="2600" dirty="0"/>
              <a:t>!</a:t>
            </a:r>
          </a:p>
          <a:p>
            <a:r>
              <a:rPr lang="en-US" sz="2600" dirty="0"/>
              <a:t>	 </a:t>
            </a:r>
          </a:p>
          <a:p>
            <a:r>
              <a:rPr lang="en-US" sz="2600" dirty="0"/>
              <a:t>We will get into the details of this, along with other extensions of logistic regression, in the next lecture.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6DE07-AC10-F237-44CF-E7ABF2CD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177758"/>
                <a:ext cx="10811131" cy="503326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Earlier we saw the general form of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simple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logistic regression, meaning when there is just one predictor used in the model: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as such: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177758"/>
                <a:ext cx="10811131" cy="5033261"/>
              </a:xfrm>
              <a:blipFill>
                <a:blip r:embed="rId2"/>
                <a:stretch>
                  <a:fillRect l="-822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DD600B-FA8C-014E-B900-766D3FF272E3}"/>
                  </a:ext>
                </a:extLst>
              </p:cNvPr>
              <p:cNvSpPr txBox="1"/>
              <p:nvPr/>
            </p:nvSpPr>
            <p:spPr>
              <a:xfrm>
                <a:off x="1850737" y="5070218"/>
                <a:ext cx="8490519" cy="920312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0" tIns="7200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+..+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DD600B-FA8C-014E-B900-766D3FF27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737" y="5070218"/>
                <a:ext cx="8490519" cy="92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8996E1-B819-6642-B373-AAD1B6BBC126}"/>
                  </a:ext>
                </a:extLst>
              </p:cNvPr>
              <p:cNvSpPr txBox="1"/>
              <p:nvPr/>
            </p:nvSpPr>
            <p:spPr>
              <a:xfrm>
                <a:off x="3276239" y="2160148"/>
                <a:ext cx="5639517" cy="1135144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0" tIns="7200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8996E1-B819-6642-B373-AAD1B6BBC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39" y="2160148"/>
                <a:ext cx="5639517" cy="1135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2638-3B37-ADFA-45F2-3765E1D4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8254" y="1012954"/>
                <a:ext cx="11634454" cy="5223042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464646"/>
                    </a:solidFill>
                  </a:rPr>
                  <a:t>The actual fitting of a Multiple Logistic Regression is easy using software (of course there's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python package </a:t>
                </a:r>
                <a:r>
                  <a:rPr lang="en-US" sz="2400" dirty="0">
                    <a:solidFill>
                      <a:srgbClr val="464646"/>
                    </a:solidFill>
                  </a:rPr>
                  <a:t>for that) as the mathematical aspect of it has already been hard coded. So, we don’t need to worry about it!  </a:t>
                </a:r>
              </a:p>
              <a:p>
                <a:endParaRPr lang="en-US" sz="2400" dirty="0"/>
              </a:p>
              <a:p>
                <a:endParaRPr lang="en-US" sz="2400" dirty="0">
                  <a:solidFill>
                    <a:srgbClr val="464646"/>
                  </a:solidFill>
                </a:endParaRPr>
              </a:p>
              <a:p>
                <a:endParaRPr lang="en-US" sz="2400" dirty="0"/>
              </a:p>
              <a:p>
                <a:endParaRPr lang="en-US" sz="2400" dirty="0">
                  <a:solidFill>
                    <a:srgbClr val="464646"/>
                  </a:solidFill>
                </a:endParaRPr>
              </a:p>
              <a:p>
                <a:endParaRPr lang="en-US" sz="2400" dirty="0">
                  <a:solidFill>
                    <a:srgbClr val="464646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464646"/>
                    </a:solidFill>
                  </a:rPr>
                  <a:t>In the </a:t>
                </a:r>
                <a:r>
                  <a:rPr lang="en-US" sz="2400" dirty="0" err="1">
                    <a:solidFill>
                      <a:srgbClr val="464646"/>
                    </a:solidFill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>
                    <a:solidFill>
                      <a:srgbClr val="464646"/>
                    </a:solidFill>
                  </a:rPr>
                  <a:t> package, you just have to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rgbClr val="464646"/>
                    </a:solidFill>
                  </a:rPr>
                  <a:t>to be used as predictors in the </a:t>
                </a:r>
                <a:r>
                  <a:rPr lang="en-US" sz="2400" dirty="0" err="1">
                    <a:solidFill>
                      <a:srgbClr val="464646"/>
                    </a:solidFill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>
                    <a:solidFill>
                      <a:srgbClr val="464646"/>
                    </a:solidFill>
                  </a:rPr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254" y="1012954"/>
                <a:ext cx="11634454" cy="5223042"/>
              </a:xfrm>
              <a:blipFill>
                <a:blip r:embed="rId2"/>
                <a:stretch>
                  <a:fillRect l="-786" t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2EF22-A185-5B4D-0CBF-EE2C0C34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 descr="A raccoon looking up&#10;&#10;Description automatically generated">
            <a:extLst>
              <a:ext uri="{FF2B5EF4-FFF2-40B4-BE49-F238E27FC236}">
                <a16:creationId xmlns:a16="http://schemas.microsoft.com/office/drawing/2014/main" id="{7F63B29E-8D10-6FA6-71E1-4E923929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202" y="2229301"/>
            <a:ext cx="4265596" cy="23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4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9811" y="983808"/>
                <a:ext cx="11352377" cy="5003106"/>
              </a:xfrm>
            </p:spPr>
            <p:txBody>
              <a:bodyPr/>
              <a:lstStyle/>
              <a:p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Interpreting the coefficients in a multiple logistic regression is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similar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 that of linear regression.</a:t>
                </a:r>
              </a:p>
              <a:p>
                <a:endPara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Key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since there are other predictors in the model, the coefficient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the multiplicative change in odds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predictor and the response.  But do we have to say, “Controlling for the other predictors in the model”?  </a:t>
                </a:r>
              </a:p>
              <a:p>
                <a:endPara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are trying to attribute the partial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effects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of each model controlling for the others (aka, controlling for possible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confounders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  <a:p>
                <a:endPara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600" dirty="0">
                    <a:solidFill>
                      <a:schemeClr val="accent1"/>
                    </a:solidFill>
                  </a:rPr>
                  <a:t>Multicollinearity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plays a role just like in linear regression.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811" y="983808"/>
                <a:ext cx="11352377" cy="5003106"/>
              </a:xfrm>
              <a:blipFill>
                <a:blip r:embed="rId2"/>
                <a:stretch>
                  <a:fillRect l="-967" t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9426-01A1-19DC-9F86-A2C6CD6A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D79C6-82C1-C267-B6D9-300D9D8674EC}"/>
              </a:ext>
            </a:extLst>
          </p:cNvPr>
          <p:cNvSpPr txBox="1">
            <a:spLocks/>
          </p:cNvSpPr>
          <p:nvPr/>
        </p:nvSpPr>
        <p:spPr>
          <a:xfrm>
            <a:off x="932496" y="1464168"/>
            <a:ext cx="10327008" cy="392966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 baseline="0">
                <a:solidFill>
                  <a:srgbClr val="26262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Classification?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in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Decision Boundaries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C3F35-FD79-7DB9-04FE-34165D84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73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065" y="1169574"/>
                <a:ext cx="11099724" cy="4297877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600" b="1" dirty="0"/>
                  <a:t>How can we use logistic regression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6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𝑌</m:t>
                    </m:r>
                    <m:r>
                      <a:rPr lang="en-US" sz="26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600" dirty="0"/>
                  <a:t> vs. when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𝑌</m:t>
                    </m:r>
                    <m:r>
                      <a:rPr lang="en-US" sz="26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6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600" dirty="0"/>
                  <a:t>We can classify all observations for which:</a:t>
                </a:r>
              </a:p>
              <a:p>
                <a:pPr marL="1085820" lvl="1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Classify all observations with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6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6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6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81C784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600" i="1" smtClean="0">
                        <a:solidFill>
                          <a:srgbClr val="81C78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pPr marL="1085820" lvl="1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Classify all observations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6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6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6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81C784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600" i="1" smtClean="0">
                        <a:solidFill>
                          <a:srgbClr val="81C784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600" dirty="0"/>
                  <a:t>How would this extend if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𝑌</m:t>
                    </m:r>
                    <m:r>
                      <a:rPr lang="en-US" sz="26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00" dirty="0"/>
                  <a:t>has 3+ classes?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065" y="1169574"/>
                <a:ext cx="11099724" cy="4297877"/>
              </a:xfrm>
              <a:blipFill>
                <a:blip r:embed="rId2"/>
                <a:stretch>
                  <a:fillRect l="-914" t="-1475" b="-15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0324-64BE-F6D7-AB1D-CD5BAAE4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5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300308"/>
                <a:ext cx="10327008" cy="2508718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is at least 0.5: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e>
                      </m:acc>
                      <m:r>
                        <a:rPr lang="en-US" sz="24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=1)≥0.5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results in a </a:t>
                </a:r>
                <a:r>
                  <a:rPr lang="en-US" sz="2400" b="1" dirty="0"/>
                  <a:t>decision boundary</a:t>
                </a:r>
                <a:r>
                  <a:rPr lang="en-US" sz="2400" dirty="0"/>
                  <a:t>: a surface (line, curve, etc. in 2D) that separates the predicted classes into </a:t>
                </a:r>
                <a:r>
                  <a:rPr lang="en-US" sz="2400" i="1" dirty="0"/>
                  <a:t>sets.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300308"/>
                <a:ext cx="10327008" cy="2508718"/>
              </a:xfrm>
              <a:blipFill>
                <a:blip r:embed="rId2"/>
                <a:stretch>
                  <a:fillRect l="-885" t="-1942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B224D-17DC-2381-7FE0-75E9C211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743" y="2067280"/>
            <a:ext cx="5442257" cy="223521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Here’s a 2-D plot from our Heart Data Set: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How do you expect logistic regression to draw the decision boundary?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A12DD3-29CF-B57D-AD08-46AE29B2B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136" y="1831206"/>
            <a:ext cx="4490121" cy="302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B224D-17DC-2381-7FE0-75E9C211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991222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 is the output from a logistic </a:t>
                </a:r>
                <a:br>
                  <a:rPr lang="en-US" sz="2400" dirty="0"/>
                </a:br>
                <a:r>
                  <a:rPr lang="en-US" sz="2400" dirty="0"/>
                  <a:t>regression model with 2 predictors: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is the estimated model?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5.423−0.0439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𝑀𝑎𝑥𝐻𝑅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+0.0039(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𝐶h𝑜𝑙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will the decision boundary look like?  Key: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400" dirty="0"/>
                  <a:t>, then what are the estimated odds?  What are the estimated log-odds?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/>
                  <a:t>In logistic regression, the decision boundary is defined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991222"/>
              </a:xfrm>
              <a:blipFill>
                <a:blip r:embed="rId2"/>
                <a:stretch>
                  <a:fillRect l="-945" t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194F7C-DB02-268C-4840-F2AF6B29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89" y="821169"/>
            <a:ext cx="6176211" cy="26078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9AFFB-E605-0B9F-6EA5-32B45C027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Example #1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974C22-22E7-302D-6B5C-6182ACD36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95996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logistic regression model was fit to predict </a:t>
            </a:r>
            <a:r>
              <a:rPr lang="en-US" sz="2400" i="1" dirty="0"/>
              <a:t>Y</a:t>
            </a:r>
            <a:r>
              <a:rPr lang="en-US" sz="2400" dirty="0"/>
              <a:t> = AHD from </a:t>
            </a:r>
            <a:r>
              <a:rPr lang="en-US" sz="2400" i="1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 = </a:t>
            </a:r>
            <a:r>
              <a:rPr lang="en-US" sz="2400" dirty="0" err="1"/>
              <a:t>MaxHR</a:t>
            </a:r>
            <a:r>
              <a:rPr lang="en-US" sz="2400" dirty="0"/>
              <a:t> and </a:t>
            </a:r>
            <a:r>
              <a:rPr lang="en-US" sz="2400" i="1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 = Chol.  Results shown below: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04DC46-6BD0-DEE8-C3D3-FF9AC95E285B}"/>
              </a:ext>
            </a:extLst>
          </p:cNvPr>
          <p:cNvSpPr txBox="1">
            <a:spLocks/>
          </p:cNvSpPr>
          <p:nvPr/>
        </p:nvSpPr>
        <p:spPr>
          <a:xfrm>
            <a:off x="932496" y="5200261"/>
            <a:ext cx="10327008" cy="95996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What will the decision boundary look like?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logistic regression, decision boundaries are structured to be linear!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826A94-AE1A-B051-E785-715B0017A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093" y="2123860"/>
            <a:ext cx="49403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A461C-594D-60FE-DF46-9FF4E8E2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4" y="2137718"/>
            <a:ext cx="5869429" cy="29880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22E9B-356B-31FA-5580-5B285E3A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2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92974-9139-BD47-9206-C5C1323FA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302070"/>
            <a:ext cx="11268897" cy="45937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Classification problems are ubiquitous in many domains, such as healthcare, finance, sports.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Some examples of classification problems are:</a:t>
            </a:r>
          </a:p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whether a startup is worth investing in</a:t>
            </a:r>
          </a:p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the disease type of patients based on various genomic markers</a:t>
            </a:r>
          </a:p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if a user is more likely to click on an advertisement.</a:t>
            </a:r>
          </a:p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if a given image is a real or a fake one</a:t>
            </a:r>
          </a:p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14DA8-5451-F244-6E26-A580E107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Example #2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343679-D3D5-2526-5BDD-ADCAECCF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9" y="1872930"/>
            <a:ext cx="5364821" cy="36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974C22-22E7-302D-6B5C-6182ACD36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11790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logistic regression model was fit to predict </a:t>
            </a:r>
            <a:r>
              <a:rPr lang="en-US" sz="2400" i="1" dirty="0"/>
              <a:t>Y</a:t>
            </a:r>
            <a:r>
              <a:rPr lang="en-US" sz="2400" dirty="0"/>
              <a:t> = AHD from </a:t>
            </a:r>
            <a:r>
              <a:rPr lang="en-US" sz="2400" i="1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 = </a:t>
            </a:r>
            <a:r>
              <a:rPr lang="en-US" sz="2400" dirty="0" err="1"/>
              <a:t>MaxHR</a:t>
            </a:r>
            <a:r>
              <a:rPr lang="en-US" sz="2400" dirty="0"/>
              <a:t> and </a:t>
            </a:r>
            <a:r>
              <a:rPr lang="en-US" sz="2400" i="1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 = Chol, and </a:t>
            </a:r>
            <a:r>
              <a:rPr lang="en-US" sz="2400" i="1" dirty="0"/>
              <a:t>X</a:t>
            </a:r>
            <a:r>
              <a:rPr lang="en-US" sz="2400" baseline="-25000" dirty="0"/>
              <a:t>3</a:t>
            </a:r>
            <a:r>
              <a:rPr lang="en-US" sz="2400" dirty="0"/>
              <a:t> = their interaction.  Results are shown below: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04DC46-6BD0-DEE8-C3D3-FF9AC95E285B}"/>
              </a:ext>
            </a:extLst>
          </p:cNvPr>
          <p:cNvSpPr txBox="1">
            <a:spLocks/>
          </p:cNvSpPr>
          <p:nvPr/>
        </p:nvSpPr>
        <p:spPr>
          <a:xfrm>
            <a:off x="1031577" y="5221465"/>
            <a:ext cx="10327008" cy="142000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What will the decision boundary look like?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logistic regression, decision boundaries are not always structured to be linear!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072457-3CB3-DA93-8A6D-3D508AD7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5" y="2009104"/>
            <a:ext cx="5696174" cy="3251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1777B-54D6-178E-72A5-A1E32D1A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Example #2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343679-D3D5-2526-5BDD-ADCAECCF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9" y="1872930"/>
            <a:ext cx="5364821" cy="36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974C22-22E7-302D-6B5C-6182ACD36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11790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logistic regression model was fit to predict </a:t>
            </a:r>
            <a:r>
              <a:rPr lang="en-US" sz="2400" i="1" dirty="0"/>
              <a:t>Y</a:t>
            </a:r>
            <a:r>
              <a:rPr lang="en-US" sz="2400" dirty="0"/>
              <a:t> = AHD from </a:t>
            </a:r>
            <a:r>
              <a:rPr lang="en-US" sz="2400" i="1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 = </a:t>
            </a:r>
            <a:r>
              <a:rPr lang="en-US" sz="2400" dirty="0" err="1"/>
              <a:t>MaxHR</a:t>
            </a:r>
            <a:r>
              <a:rPr lang="en-US" sz="2400" dirty="0"/>
              <a:t> and </a:t>
            </a:r>
            <a:r>
              <a:rPr lang="en-US" sz="2400" i="1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 = Chol, and </a:t>
            </a:r>
            <a:r>
              <a:rPr lang="en-US" sz="2400" i="1" dirty="0"/>
              <a:t>X</a:t>
            </a:r>
            <a:r>
              <a:rPr lang="en-US" sz="2400" baseline="-25000" dirty="0"/>
              <a:t>3</a:t>
            </a:r>
            <a:r>
              <a:rPr lang="en-US" sz="2400" dirty="0"/>
              <a:t> = their interaction.  Results are shown below: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04DC46-6BD0-DEE8-C3D3-FF9AC95E285B}"/>
              </a:ext>
            </a:extLst>
          </p:cNvPr>
          <p:cNvSpPr txBox="1">
            <a:spLocks/>
          </p:cNvSpPr>
          <p:nvPr/>
        </p:nvSpPr>
        <p:spPr>
          <a:xfrm>
            <a:off x="1031577" y="5221465"/>
            <a:ext cx="10327008" cy="142000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What will the decision boundary look like?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logistic regression, decision boundaries are not always structured to be linear!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072457-3CB3-DA93-8A6D-3D508AD7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5" y="2009104"/>
            <a:ext cx="5696174" cy="3251662"/>
          </a:xfrm>
          <a:prstGeom prst="rect">
            <a:avLst/>
          </a:prstGeom>
        </p:spPr>
      </p:pic>
      <p:pic>
        <p:nvPicPr>
          <p:cNvPr id="1028" name="Picture 4" descr="Mind-blown GIFs - Get the best GIF on GIPHY">
            <a:extLst>
              <a:ext uri="{FF2B5EF4-FFF2-40B4-BE49-F238E27FC236}">
                <a16:creationId xmlns:a16="http://schemas.microsoft.com/office/drawing/2014/main" id="{0A725543-13F8-B1F6-E182-FD4D25497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521" y="1943867"/>
            <a:ext cx="3382135" cy="338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2E181-C380-2060-7734-857CA866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874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0D9C73-73A8-6F4D-93D1-CA7E4569DF06}"/>
                  </a:ext>
                </a:extLst>
              </p:cNvPr>
              <p:cNvSpPr txBox="1"/>
              <p:nvPr/>
            </p:nvSpPr>
            <p:spPr>
              <a:xfrm>
                <a:off x="3543252" y="5433360"/>
                <a:ext cx="4776499" cy="931086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0" tIns="3600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̃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0D9C73-73A8-6F4D-93D1-CA7E4569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252" y="5433360"/>
                <a:ext cx="4776499" cy="9310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Polynomial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123950"/>
                <a:ext cx="11164421" cy="4169267"/>
              </a:xfrm>
            </p:spPr>
            <p:txBody>
              <a:bodyPr/>
              <a:lstStyle/>
              <a:p>
                <a:r>
                  <a:rPr lang="en-US" sz="2200" dirty="0">
                    <a:solidFill>
                      <a:srgbClr val="464646"/>
                    </a:solidFill>
                  </a:rPr>
                  <a:t>We saw a 2-D plot last time which had two predictors, </a:t>
                </a:r>
                <a:br>
                  <a:rPr lang="en-US" sz="2200" dirty="0">
                    <a:solidFill>
                      <a:srgbClr val="464646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464646"/>
                    </a:solidFill>
                  </a:rPr>
                  <a:t>. A similar one is shown here but the decision </a:t>
                </a:r>
                <a:br>
                  <a:rPr lang="en-US" sz="2200" dirty="0">
                    <a:solidFill>
                      <a:srgbClr val="464646"/>
                    </a:solidFill>
                  </a:rPr>
                </a:br>
                <a:r>
                  <a:rPr lang="en-US" sz="2200" dirty="0">
                    <a:solidFill>
                      <a:srgbClr val="464646"/>
                    </a:solidFill>
                  </a:rPr>
                  <a:t>boundary is again </a:t>
                </a:r>
                <a:r>
                  <a:rPr lang="en-US" sz="2200" dirty="0">
                    <a:solidFill>
                      <a:schemeClr val="accent2"/>
                    </a:solidFill>
                  </a:rPr>
                  <a:t>not linear</a:t>
                </a:r>
                <a:r>
                  <a:rPr lang="en-US" sz="2200" dirty="0">
                    <a:solidFill>
                      <a:srgbClr val="464646"/>
                    </a:solidFill>
                  </a:rPr>
                  <a:t>.</a:t>
                </a:r>
              </a:p>
              <a:p>
                <a:endParaRPr lang="en-US" sz="2200" dirty="0">
                  <a:solidFill>
                    <a:srgbClr val="464646"/>
                  </a:solidFill>
                </a:endParaRPr>
              </a:p>
              <a:p>
                <a:r>
                  <a:rPr lang="en-US" sz="2200" dirty="0">
                    <a:solidFill>
                      <a:srgbClr val="464646"/>
                    </a:solidFill>
                  </a:rPr>
                  <a:t>We can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extend multiple Logistic Regression  </a:t>
                </a:r>
                <a:r>
                  <a:rPr lang="en-US" sz="2200" dirty="0">
                    <a:solidFill>
                      <a:srgbClr val="464646"/>
                    </a:solidFill>
                  </a:rPr>
                  <a:t>as we did </a:t>
                </a:r>
                <a:br>
                  <a:rPr lang="en-US" sz="2200" dirty="0">
                    <a:solidFill>
                      <a:srgbClr val="464646"/>
                    </a:solidFill>
                  </a:rPr>
                </a:br>
                <a:r>
                  <a:rPr lang="en-US" sz="2200" dirty="0">
                    <a:solidFill>
                      <a:srgbClr val="464646"/>
                    </a:solidFill>
                  </a:rPr>
                  <a:t>with polynomial regression: </a:t>
                </a:r>
                <a:br>
                  <a:rPr lang="en-US" sz="2200" dirty="0">
                    <a:solidFill>
                      <a:srgbClr val="464646"/>
                    </a:solidFill>
                  </a:rPr>
                </a:br>
                <a:endParaRPr lang="en-US" sz="2200" dirty="0"/>
              </a:p>
              <a:p>
                <a:r>
                  <a:rPr lang="en-US" sz="2200" dirty="0">
                    <a:solidFill>
                      <a:srgbClr val="464646"/>
                    </a:solidFill>
                  </a:rPr>
                  <a:t>We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464646"/>
                    </a:solidFill>
                  </a:rPr>
                  <a:t>the data by adding new predictors: </a:t>
                </a:r>
              </a:p>
              <a:p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=[1, 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2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2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sz="2200" dirty="0">
                    <a:solidFill>
                      <a:srgbClr val="464646"/>
                    </a:solidFill>
                  </a:rPr>
                  <a:t>where</a:t>
                </a:r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i="1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.</a:t>
                </a:r>
              </a:p>
              <a:p>
                <a:r>
                  <a:rPr lang="en-US" sz="2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200" dirty="0">
                    <a:solidFill>
                      <a:srgbClr val="464646"/>
                    </a:solidFill>
                  </a:rPr>
                  <a:t>The polynomial Logistic Regression can be expressed as:</a:t>
                </a:r>
              </a:p>
              <a:p>
                <a:endParaRPr lang="en-US" sz="2200" dirty="0"/>
              </a:p>
              <a:p>
                <a:endParaRPr lang="en-US" sz="2200" dirty="0">
                  <a:solidFill>
                    <a:srgbClr val="464646"/>
                  </a:solidFill>
                </a:endParaRPr>
              </a:p>
              <a:p>
                <a:endParaRPr lang="en-US" sz="2200" dirty="0"/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123950"/>
                <a:ext cx="11164421" cy="4169267"/>
              </a:xfrm>
              <a:blipFill>
                <a:blip r:embed="rId3"/>
                <a:stretch>
                  <a:fillRect l="-710" t="-877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0348E9-F53C-3646-9574-008108A2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39508" y="862885"/>
            <a:ext cx="4896383" cy="34837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349E4-9E15-4115-B559-CA1A3FA2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0D9C73-73A8-6F4D-93D1-CA7E4569DF06}"/>
                  </a:ext>
                </a:extLst>
              </p:cNvPr>
              <p:cNvSpPr txBox="1"/>
              <p:nvPr/>
            </p:nvSpPr>
            <p:spPr>
              <a:xfrm>
                <a:off x="3639589" y="983807"/>
                <a:ext cx="4912821" cy="983360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0" tIns="3600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̃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0D9C73-73A8-6F4D-93D1-CA7E4569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589" y="983807"/>
                <a:ext cx="4912821" cy="9833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64646"/>
                </a:solidFill>
              </a:rPr>
              <a:t>Geometry of Decision Boundaries (Logistic Regression)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5307" y="2099255"/>
                <a:ext cx="10908406" cy="4288666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464646"/>
                    </a:solidFill>
                  </a:rPr>
                  <a:t>Thus</a:t>
                </a:r>
                <a:r>
                  <a:rPr lang="en-US" sz="2400" dirty="0"/>
                  <a:t>,</a:t>
                </a:r>
                <a:r>
                  <a:rPr lang="en-US" sz="2400" dirty="0">
                    <a:solidFill>
                      <a:srgbClr val="464646"/>
                    </a:solidFill>
                  </a:rPr>
                  <a:t> we can define our logistic regression model to achieve a desired geometry.   </a:t>
                </a:r>
                <a:br>
                  <a:rPr lang="en-US" sz="2400" dirty="0">
                    <a:solidFill>
                      <a:srgbClr val="464646"/>
                    </a:solidFill>
                  </a:rPr>
                </a:br>
                <a:endParaRPr lang="en-US" sz="2400" dirty="0">
                  <a:solidFill>
                    <a:srgbClr val="464646"/>
                  </a:solidFill>
                </a:endParaRPr>
              </a:p>
              <a:p>
                <a:r>
                  <a:rPr lang="en-US" sz="2400" dirty="0">
                    <a:solidFill>
                      <a:srgbClr val="464646"/>
                    </a:solidFill>
                  </a:rPr>
                  <a:t>For example, what set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</a:rPr>
                  <a:t> should we </a:t>
                </a:r>
                <a:br>
                  <a:rPr lang="en-US" sz="2400" dirty="0">
                    <a:solidFill>
                      <a:srgbClr val="464646"/>
                    </a:solidFill>
                  </a:rPr>
                </a:br>
                <a:r>
                  <a:rPr lang="en-US" sz="2400" dirty="0">
                    <a:solidFill>
                      <a:srgbClr val="464646"/>
                    </a:solidFill>
                  </a:rPr>
                  <a:t>choose if we want a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circular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decision boundary</a:t>
                </a:r>
                <a:r>
                  <a:rPr lang="en-US" sz="2400" dirty="0">
                    <a:solidFill>
                      <a:srgbClr val="464646"/>
                    </a:solidFill>
                  </a:rPr>
                  <a:t>?</a:t>
                </a:r>
              </a:p>
              <a:p>
                <a:endParaRPr lang="en-US" sz="900" dirty="0"/>
              </a:p>
              <a:p>
                <a:r>
                  <a:rPr lang="en-US" sz="2400" b="0" dirty="0"/>
                  <a:t> 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464646"/>
                  </a:solidFill>
                </a:endParaRPr>
              </a:p>
              <a:p>
                <a:endParaRPr lang="en-US" sz="900" dirty="0">
                  <a:solidFill>
                    <a:srgbClr val="464646"/>
                  </a:solidFill>
                </a:endParaRPr>
              </a:p>
              <a:p>
                <a:r>
                  <a:rPr lang="en-US" sz="2400" dirty="0"/>
                  <a:t>What could be an alternative modeling approach </a:t>
                </a:r>
                <a:br>
                  <a:rPr lang="en-US" sz="2400" dirty="0"/>
                </a:br>
                <a:r>
                  <a:rPr lang="en-US" sz="2400" dirty="0"/>
                  <a:t>(think outside of logistic regression)?</a:t>
                </a:r>
                <a:endParaRPr lang="en-US" sz="2400" dirty="0">
                  <a:solidFill>
                    <a:srgbClr val="464646"/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307" y="2099255"/>
                <a:ext cx="10908406" cy="4288666"/>
              </a:xfrm>
              <a:blipFill>
                <a:blip r:embed="rId3"/>
                <a:stretch>
                  <a:fillRect l="-838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>
            <a:extLst>
              <a:ext uri="{FF2B5EF4-FFF2-40B4-BE49-F238E27FC236}">
                <a16:creationId xmlns:a16="http://schemas.microsoft.com/office/drawing/2014/main" id="{7D852EA1-C67C-F941-E102-B186BA89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868" y="2834247"/>
            <a:ext cx="4735132" cy="320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CFBD8-28A0-7480-F0C6-BDD347CF2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7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D0FD-0F43-1E47-992E-E2AE1877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67E5E-05DE-684D-81F1-3956DFC1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92974-9139-BD47-9206-C5C1323FA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302071"/>
            <a:ext cx="11268897" cy="155196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Classification problems are ubiquitous in many domains, such as healthcare, finance, sports.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Some examples of classification problems are: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2021-13F0-CC03-870D-519AE84AECF9}"/>
              </a:ext>
            </a:extLst>
          </p:cNvPr>
          <p:cNvSpPr txBox="1">
            <a:spLocks/>
          </p:cNvSpPr>
          <p:nvPr/>
        </p:nvSpPr>
        <p:spPr>
          <a:xfrm>
            <a:off x="349292" y="2850806"/>
            <a:ext cx="5348864" cy="180432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20" lvl="1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To determine whether a startup is worth investing in.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534E604C-EB1C-0CE5-F119-1F9485DC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189" y="3369252"/>
            <a:ext cx="4572000" cy="2571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29A8-1C68-47DC-8782-92A47117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uiExpand="1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20416</TotalTime>
  <Words>3748</Words>
  <Application>Microsoft Office PowerPoint</Application>
  <PresentationFormat>Panorámica</PresentationFormat>
  <Paragraphs>658</Paragraphs>
  <Slides>84</Slides>
  <Notes>41</Notes>
  <HiddenSlides>12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84</vt:i4>
      </vt:variant>
    </vt:vector>
  </HeadingPairs>
  <TitlesOfParts>
    <vt:vector size="90" baseType="lpstr">
      <vt:lpstr>Courier</vt:lpstr>
      <vt:lpstr>Arial</vt:lpstr>
      <vt:lpstr>Calibri</vt:lpstr>
      <vt:lpstr>Karla</vt:lpstr>
      <vt:lpstr>Cambria Math</vt:lpstr>
      <vt:lpstr>GEC_template</vt:lpstr>
      <vt:lpstr>Presentación de PowerPoint</vt:lpstr>
      <vt:lpstr>Outline</vt:lpstr>
      <vt:lpstr>What is Classification?</vt:lpstr>
      <vt:lpstr>What is Classification?</vt:lpstr>
      <vt:lpstr>What is Classification?</vt:lpstr>
      <vt:lpstr>What is Classification?</vt:lpstr>
      <vt:lpstr>What is Classification?</vt:lpstr>
      <vt:lpstr>Typical Classification Examples</vt:lpstr>
      <vt:lpstr>Typical Classification Examples</vt:lpstr>
      <vt:lpstr>Typical Classification Examples</vt:lpstr>
      <vt:lpstr>Typical Classification Examples</vt:lpstr>
      <vt:lpstr>Outline</vt:lpstr>
      <vt:lpstr>Why not Linear Regression?</vt:lpstr>
      <vt:lpstr>Why not Linear Regression?</vt:lpstr>
      <vt:lpstr>Why not Linear Regression?</vt:lpstr>
      <vt:lpstr>Why not Linear Regression?</vt:lpstr>
      <vt:lpstr>Why not Linear Regression?</vt:lpstr>
      <vt:lpstr>Why not Linear Regression?</vt:lpstr>
      <vt:lpstr>Why not Linear Regression?</vt:lpstr>
      <vt:lpstr>Outline</vt:lpstr>
      <vt:lpstr>What function should we use?</vt:lpstr>
      <vt:lpstr>What function should we use?</vt:lpstr>
      <vt:lpstr>Logistic Regression</vt:lpstr>
      <vt:lpstr>Logistic Regression</vt:lpstr>
      <vt:lpstr>Sigmoid Animation</vt:lpstr>
      <vt:lpstr> Interpretation of β’s</vt:lpstr>
      <vt:lpstr>A First Logistic Regression Model in sklearn</vt:lpstr>
      <vt:lpstr>Estimating the Simple Logistic Model</vt:lpstr>
      <vt:lpstr>Estimating parameter coefficients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Estimating the Simple Logistic Model</vt:lpstr>
      <vt:lpstr>Estimating the Simple Logistic Model</vt:lpstr>
      <vt:lpstr>Estimating the Simple Logistic Model</vt:lpstr>
      <vt:lpstr>Side Note: MLU-Explain</vt:lpstr>
      <vt:lpstr>Estimating the Simple Logistic Model</vt:lpstr>
      <vt:lpstr>Estimating the Simple Logistic Model</vt:lpstr>
      <vt:lpstr>Estimating the Simple Logistic Model</vt:lpstr>
      <vt:lpstr>Estimating the Simple Logistic Model</vt:lpstr>
      <vt:lpstr>Estimating the Simple Logistic Model</vt:lpstr>
      <vt:lpstr>Estimating the Simple Logistic Model</vt:lpstr>
      <vt:lpstr>Food for thought:</vt:lpstr>
      <vt:lpstr>Outline</vt:lpstr>
      <vt:lpstr>Statistical Inference in Logistic Regression</vt:lpstr>
      <vt:lpstr>A Second Logistic Regression Model in sklearn</vt:lpstr>
      <vt:lpstr>Statistical Inference in Logistic Regression</vt:lpstr>
      <vt:lpstr>Outline</vt:lpstr>
      <vt:lpstr>Multiple Logistic Regression</vt:lpstr>
      <vt:lpstr>Multiple Logistic Regression</vt:lpstr>
      <vt:lpstr>Collinearity</vt:lpstr>
      <vt:lpstr>Overfitting</vt:lpstr>
      <vt:lpstr>Multiple Logistic Regression</vt:lpstr>
      <vt:lpstr>Multiple Logistic Regression</vt:lpstr>
      <vt:lpstr>Fitting Multiple Logistic Regression</vt:lpstr>
      <vt:lpstr>Interpretation of Multiple Logistic Regression</vt:lpstr>
      <vt:lpstr>Outline</vt:lpstr>
      <vt:lpstr>Using Logistic Regression for Classification</vt:lpstr>
      <vt:lpstr>Decision Boundaries for Classification</vt:lpstr>
      <vt:lpstr>Decision Boundaries for Classification</vt:lpstr>
      <vt:lpstr>Decision Boundaries Example</vt:lpstr>
      <vt:lpstr>2D Classification in Logistic Regression: Example #1</vt:lpstr>
      <vt:lpstr>2D Classification in Logistic Regression: Example #2</vt:lpstr>
      <vt:lpstr>2D Classification in Logistic Regression: Example #2</vt:lpstr>
      <vt:lpstr>Polynomial Logistic Regression</vt:lpstr>
      <vt:lpstr>Geometry of Decision Boundaries (Logistic Regression)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Martina Alicia Cádiz Leyton</cp:lastModifiedBy>
  <cp:revision>585</cp:revision>
  <cp:lastPrinted>2023-10-16T13:36:43Z</cp:lastPrinted>
  <dcterms:created xsi:type="dcterms:W3CDTF">2018-06-24T22:03:35Z</dcterms:created>
  <dcterms:modified xsi:type="dcterms:W3CDTF">2024-06-03T19:15:35Z</dcterms:modified>
</cp:coreProperties>
</file>